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90" r:id="rId3"/>
    <p:sldId id="293" r:id="rId4"/>
    <p:sldId id="275" r:id="rId5"/>
    <p:sldId id="270" r:id="rId6"/>
    <p:sldId id="276" r:id="rId7"/>
    <p:sldId id="294" r:id="rId8"/>
    <p:sldId id="284" r:id="rId9"/>
    <p:sldId id="298" r:id="rId10"/>
    <p:sldId id="289" r:id="rId11"/>
    <p:sldId id="296" r:id="rId12"/>
    <p:sldId id="295" r:id="rId13"/>
    <p:sldId id="297" r:id="rId14"/>
    <p:sldId id="286"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E0E98-7F70-F7EC-9DFF-1D8D464B70E0}" v="98" dt="2024-06-26T14:12:36.080"/>
    <p1510:client id="{DE89A4CA-4F2A-A5F1-EEC8-526E16619723}" v="263" dt="2024-06-27T06:34:50.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800" y="4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1D91E-FEA2-46B4-AA5A-06239752594C}" type="datetimeFigureOut">
              <a:rPr lang="en-US" smtClean="0"/>
              <a:pPr/>
              <a:t>6/26/2024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94A16E-3230-4196-B1F6-453054E997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 y="514350"/>
            <a:ext cx="9140778" cy="1143000"/>
          </a:xfrm>
        </p:spPr>
        <p:txBody>
          <a:bodyPr>
            <a:normAutofit fontScale="90000"/>
          </a:bodyPr>
          <a:lstStyle/>
          <a:p>
            <a:r>
              <a:rPr lang="en-US" sz="3600" dirty="0">
                <a:latin typeface="Times New Roman"/>
                <a:cs typeface="Times New Roman"/>
              </a:rPr>
              <a:t>Detection of Face Forgery in Videos using Deep Learning</a:t>
            </a:r>
            <a:endParaRPr lang="en-US" sz="3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43000" y="1504950"/>
            <a:ext cx="6400800" cy="1314450"/>
          </a:xfrm>
        </p:spPr>
        <p:txBody>
          <a:bodyPr vert="horz" lIns="91440" tIns="45720" rIns="91440" bIns="45720" rtlCol="0" anchor="t">
            <a:normAutofit/>
          </a:bodyPr>
          <a:lstStyle/>
          <a:p>
            <a:r>
              <a:rPr lang="en-US" sz="2000" dirty="0">
                <a:solidFill>
                  <a:schemeClr val="tx1"/>
                </a:solidFill>
                <a:latin typeface="Times New Roman" panose="02020603050405020304" pitchFamily="18" charset="0"/>
                <a:cs typeface="Times New Roman" panose="02020603050405020304" pitchFamily="18" charset="0"/>
              </a:rPr>
              <a:t>Team Details</a:t>
            </a:r>
          </a:p>
          <a:p>
            <a:r>
              <a:rPr lang="en-US" sz="2000" dirty="0">
                <a:solidFill>
                  <a:schemeClr val="tx1"/>
                </a:solidFill>
                <a:latin typeface="Times New Roman"/>
                <a:cs typeface="Times New Roman"/>
              </a:rPr>
              <a:t>Team Number: H5</a:t>
            </a:r>
          </a:p>
          <a:p>
            <a:endParaRPr lang="en-US" dirty="0">
              <a:solidFill>
                <a:schemeClr val="tx1"/>
              </a:solidFill>
            </a:endParaRPr>
          </a:p>
          <a:p>
            <a:pPr algn="r"/>
            <a:endParaRPr lang="en-US" dirty="0"/>
          </a:p>
        </p:txBody>
      </p:sp>
      <p:pic>
        <p:nvPicPr>
          <p:cNvPr id="4" name="Google Shape;89;p13" descr="KLE Technological University"/>
          <p:cNvPicPr preferRelativeResize="0"/>
          <p:nvPr/>
        </p:nvPicPr>
        <p:blipFill rotWithShape="1">
          <a:blip r:embed="rId2" cstate="print">
            <a:alphaModFix/>
          </a:blip>
          <a:srcRect/>
          <a:stretch/>
        </p:blipFill>
        <p:spPr>
          <a:xfrm>
            <a:off x="6705600" y="0"/>
            <a:ext cx="2438400" cy="438150"/>
          </a:xfrm>
          <a:prstGeom prst="rect">
            <a:avLst/>
          </a:prstGeom>
          <a:noFill/>
          <a:ln>
            <a:noFill/>
          </a:ln>
        </p:spPr>
      </p:pic>
      <p:sp>
        <p:nvSpPr>
          <p:cNvPr id="6" name="Subtitle 2"/>
          <p:cNvSpPr txBox="1">
            <a:spLocks/>
          </p:cNvSpPr>
          <p:nvPr/>
        </p:nvSpPr>
        <p:spPr>
          <a:xfrm>
            <a:off x="1524000" y="4324350"/>
            <a:ext cx="6400800" cy="8387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dirty="0">
                <a:solidFill>
                  <a:schemeClr val="tx1"/>
                </a:solidFill>
              </a:rPr>
              <a:t>Guide: Prof. Guruprasad </a:t>
            </a:r>
            <a:r>
              <a:rPr lang="en-US" sz="1800" dirty="0" err="1">
                <a:solidFill>
                  <a:schemeClr val="tx1"/>
                </a:solidFill>
              </a:rPr>
              <a:t>Konnurmath</a:t>
            </a:r>
            <a:endParaRPr lang="en-US" sz="1800" dirty="0">
              <a:solidFill>
                <a:schemeClr val="tx1"/>
              </a:solidFill>
            </a:endParaRPr>
          </a:p>
          <a:p>
            <a:pPr algn="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74590450"/>
              </p:ext>
            </p:extLst>
          </p:nvPr>
        </p:nvGraphicFramePr>
        <p:xfrm>
          <a:off x="685800" y="2240970"/>
          <a:ext cx="7772400" cy="1854200"/>
        </p:xfrm>
        <a:graphic>
          <a:graphicData uri="http://schemas.openxmlformats.org/drawingml/2006/table">
            <a:tbl>
              <a:tblPr firstRow="1" bandRow="1">
                <a:tableStyleId>{9D7B26C5-4107-4FEC-AEDC-1716B250A1EF}</a:tableStyleId>
              </a:tblPr>
              <a:tblGrid>
                <a:gridCol w="914400">
                  <a:extLst>
                    <a:ext uri="{9D8B030D-6E8A-4147-A177-3AD203B41FA5}">
                      <a16:colId xmlns:a16="http://schemas.microsoft.com/office/drawing/2014/main" val="1794805487"/>
                    </a:ext>
                  </a:extLst>
                </a:gridCol>
                <a:gridCol w="2057400">
                  <a:extLst>
                    <a:ext uri="{9D8B030D-6E8A-4147-A177-3AD203B41FA5}">
                      <a16:colId xmlns:a16="http://schemas.microsoft.com/office/drawing/2014/main" val="2025034639"/>
                    </a:ext>
                  </a:extLst>
                </a:gridCol>
                <a:gridCol w="1905000">
                  <a:extLst>
                    <a:ext uri="{9D8B030D-6E8A-4147-A177-3AD203B41FA5}">
                      <a16:colId xmlns:a16="http://schemas.microsoft.com/office/drawing/2014/main" val="1098974728"/>
                    </a:ext>
                  </a:extLst>
                </a:gridCol>
                <a:gridCol w="1447800">
                  <a:extLst>
                    <a:ext uri="{9D8B030D-6E8A-4147-A177-3AD203B41FA5}">
                      <a16:colId xmlns:a16="http://schemas.microsoft.com/office/drawing/2014/main" val="3311158825"/>
                    </a:ext>
                  </a:extLst>
                </a:gridCol>
                <a:gridCol w="1447800">
                  <a:extLst>
                    <a:ext uri="{9D8B030D-6E8A-4147-A177-3AD203B41FA5}">
                      <a16:colId xmlns:a16="http://schemas.microsoft.com/office/drawing/2014/main" val="1880888374"/>
                    </a:ext>
                  </a:extLst>
                </a:gridCol>
              </a:tblGrid>
              <a:tr h="370840">
                <a:tc>
                  <a:txBody>
                    <a:bodyPr/>
                    <a:lstStyle/>
                    <a:p>
                      <a:r>
                        <a:rPr lang="en-AU" sz="1600" dirty="0" err="1"/>
                        <a:t>Sl.Num</a:t>
                      </a:r>
                    </a:p>
                  </a:txBody>
                  <a:tcPr/>
                </a:tc>
                <a:tc>
                  <a:txBody>
                    <a:bodyPr/>
                    <a:lstStyle/>
                    <a:p>
                      <a:r>
                        <a:rPr lang="en-AU" sz="1600" dirty="0"/>
                        <a:t>Student Name</a:t>
                      </a:r>
                    </a:p>
                  </a:txBody>
                  <a:tcPr/>
                </a:tc>
                <a:tc>
                  <a:txBody>
                    <a:bodyPr/>
                    <a:lstStyle/>
                    <a:p>
                      <a:r>
                        <a:rPr lang="en-AU" sz="1600" dirty="0"/>
                        <a:t>USN</a:t>
                      </a:r>
                    </a:p>
                  </a:txBody>
                  <a:tcPr/>
                </a:tc>
                <a:tc>
                  <a:txBody>
                    <a:bodyPr/>
                    <a:lstStyle/>
                    <a:p>
                      <a:r>
                        <a:rPr lang="en-AU" sz="1600" dirty="0"/>
                        <a:t>Roll Num.</a:t>
                      </a:r>
                    </a:p>
                  </a:txBody>
                  <a:tcPr/>
                </a:tc>
                <a:tc>
                  <a:txBody>
                    <a:bodyPr/>
                    <a:lstStyle/>
                    <a:p>
                      <a:r>
                        <a:rPr lang="en-AU" sz="1600" dirty="0"/>
                        <a:t>Division</a:t>
                      </a:r>
                    </a:p>
                  </a:txBody>
                  <a:tcPr/>
                </a:tc>
                <a:extLst>
                  <a:ext uri="{0D108BD9-81ED-4DB2-BD59-A6C34878D82A}">
                    <a16:rowId xmlns:a16="http://schemas.microsoft.com/office/drawing/2014/main" val="1482612574"/>
                  </a:ext>
                </a:extLst>
              </a:tr>
              <a:tr h="370840">
                <a:tc>
                  <a:txBody>
                    <a:bodyPr/>
                    <a:lstStyle/>
                    <a:p>
                      <a:r>
                        <a:rPr lang="en-AU" dirty="0"/>
                        <a:t>1.</a:t>
                      </a:r>
                    </a:p>
                  </a:txBody>
                  <a:tcPr/>
                </a:tc>
                <a:tc>
                  <a:txBody>
                    <a:bodyPr/>
                    <a:lstStyle/>
                    <a:p>
                      <a:r>
                        <a:rPr lang="en-AU" dirty="0"/>
                        <a:t>Somil Yadav</a:t>
                      </a:r>
                    </a:p>
                  </a:txBody>
                  <a:tcPr/>
                </a:tc>
                <a:tc>
                  <a:txBody>
                    <a:bodyPr/>
                    <a:lstStyle/>
                    <a:p>
                      <a:r>
                        <a:rPr lang="en-AU" dirty="0"/>
                        <a:t>01FE21BCS192</a:t>
                      </a:r>
                    </a:p>
                  </a:txBody>
                  <a:tcPr/>
                </a:tc>
                <a:tc>
                  <a:txBody>
                    <a:bodyPr/>
                    <a:lstStyle/>
                    <a:p>
                      <a:r>
                        <a:rPr lang="en-AU" dirty="0"/>
                        <a:t>130</a:t>
                      </a:r>
                    </a:p>
                  </a:txBody>
                  <a:tcPr/>
                </a:tc>
                <a:tc>
                  <a:txBody>
                    <a:bodyPr/>
                    <a:lstStyle/>
                    <a:p>
                      <a:r>
                        <a:rPr lang="en-AU" dirty="0"/>
                        <a:t>A</a:t>
                      </a:r>
                    </a:p>
                  </a:txBody>
                  <a:tcPr/>
                </a:tc>
                <a:extLst>
                  <a:ext uri="{0D108BD9-81ED-4DB2-BD59-A6C34878D82A}">
                    <a16:rowId xmlns:a16="http://schemas.microsoft.com/office/drawing/2014/main" val="3918557829"/>
                  </a:ext>
                </a:extLst>
              </a:tr>
              <a:tr h="370840">
                <a:tc>
                  <a:txBody>
                    <a:bodyPr/>
                    <a:lstStyle/>
                    <a:p>
                      <a:r>
                        <a:rPr lang="en-AU" dirty="0"/>
                        <a:t>2.</a:t>
                      </a:r>
                    </a:p>
                  </a:txBody>
                  <a:tcPr/>
                </a:tc>
                <a:tc>
                  <a:txBody>
                    <a:bodyPr/>
                    <a:lstStyle/>
                    <a:p>
                      <a:r>
                        <a:rPr lang="en-AU" dirty="0"/>
                        <a:t>Harsh Kashyap</a:t>
                      </a:r>
                    </a:p>
                  </a:txBody>
                  <a:tcPr/>
                </a:tc>
                <a:tc>
                  <a:txBody>
                    <a:bodyPr/>
                    <a:lstStyle/>
                    <a:p>
                      <a:r>
                        <a:rPr lang="en-AU" dirty="0"/>
                        <a:t>01FE21BCS238</a:t>
                      </a:r>
                    </a:p>
                  </a:txBody>
                  <a:tcPr/>
                </a:tc>
                <a:tc>
                  <a:txBody>
                    <a:bodyPr/>
                    <a:lstStyle/>
                    <a:p>
                      <a:r>
                        <a:rPr lang="en-AU" dirty="0"/>
                        <a:t>332</a:t>
                      </a:r>
                    </a:p>
                  </a:txBody>
                  <a:tcPr/>
                </a:tc>
                <a:tc>
                  <a:txBody>
                    <a:bodyPr/>
                    <a:lstStyle/>
                    <a:p>
                      <a:r>
                        <a:rPr lang="en-AU" dirty="0"/>
                        <a:t>C</a:t>
                      </a:r>
                    </a:p>
                  </a:txBody>
                  <a:tcPr/>
                </a:tc>
                <a:extLst>
                  <a:ext uri="{0D108BD9-81ED-4DB2-BD59-A6C34878D82A}">
                    <a16:rowId xmlns:a16="http://schemas.microsoft.com/office/drawing/2014/main" val="3161764222"/>
                  </a:ext>
                </a:extLst>
              </a:tr>
              <a:tr h="370840">
                <a:tc>
                  <a:txBody>
                    <a:bodyPr/>
                    <a:lstStyle/>
                    <a:p>
                      <a:r>
                        <a:rPr lang="en-AU" dirty="0"/>
                        <a:t>3.</a:t>
                      </a:r>
                    </a:p>
                  </a:txBody>
                  <a:tcPr/>
                </a:tc>
                <a:tc>
                  <a:txBody>
                    <a:bodyPr/>
                    <a:lstStyle/>
                    <a:p>
                      <a:r>
                        <a:rPr lang="en-AU" dirty="0"/>
                        <a:t>Abhinav Anand</a:t>
                      </a:r>
                    </a:p>
                  </a:txBody>
                  <a:tcPr/>
                </a:tc>
                <a:tc>
                  <a:txBody>
                    <a:bodyPr/>
                    <a:lstStyle/>
                    <a:p>
                      <a:r>
                        <a:rPr lang="en-AU" dirty="0"/>
                        <a:t>01FE21BCS239</a:t>
                      </a:r>
                    </a:p>
                  </a:txBody>
                  <a:tcPr/>
                </a:tc>
                <a:tc>
                  <a:txBody>
                    <a:bodyPr/>
                    <a:lstStyle/>
                    <a:p>
                      <a:r>
                        <a:rPr lang="en-AU" dirty="0"/>
                        <a:t>333</a:t>
                      </a:r>
                    </a:p>
                  </a:txBody>
                  <a:tcPr/>
                </a:tc>
                <a:tc>
                  <a:txBody>
                    <a:bodyPr/>
                    <a:lstStyle/>
                    <a:p>
                      <a:r>
                        <a:rPr lang="en-AU" dirty="0"/>
                        <a:t>C</a:t>
                      </a:r>
                    </a:p>
                  </a:txBody>
                  <a:tcPr/>
                </a:tc>
                <a:extLst>
                  <a:ext uri="{0D108BD9-81ED-4DB2-BD59-A6C34878D82A}">
                    <a16:rowId xmlns:a16="http://schemas.microsoft.com/office/drawing/2014/main" val="2195922261"/>
                  </a:ext>
                </a:extLst>
              </a:tr>
              <a:tr h="370840">
                <a:tc>
                  <a:txBody>
                    <a:bodyPr/>
                    <a:lstStyle/>
                    <a:p>
                      <a:r>
                        <a:rPr lang="en-AU" dirty="0"/>
                        <a:t>4.</a:t>
                      </a:r>
                    </a:p>
                  </a:txBody>
                  <a:tcPr/>
                </a:tc>
                <a:tc>
                  <a:txBody>
                    <a:bodyPr/>
                    <a:lstStyle/>
                    <a:p>
                      <a:r>
                        <a:rPr lang="en-AU" dirty="0"/>
                        <a:t>Sanjana Habib</a:t>
                      </a:r>
                    </a:p>
                  </a:txBody>
                  <a:tcPr/>
                </a:tc>
                <a:tc>
                  <a:txBody>
                    <a:bodyPr/>
                    <a:lstStyle/>
                    <a:p>
                      <a:r>
                        <a:rPr lang="en-AU" dirty="0"/>
                        <a:t>01FE21BCS020</a:t>
                      </a:r>
                    </a:p>
                  </a:txBody>
                  <a:tcPr/>
                </a:tc>
                <a:tc>
                  <a:txBody>
                    <a:bodyPr/>
                    <a:lstStyle/>
                    <a:p>
                      <a:r>
                        <a:rPr lang="en-AU" dirty="0"/>
                        <a:t>302</a:t>
                      </a:r>
                    </a:p>
                  </a:txBody>
                  <a:tcPr/>
                </a:tc>
                <a:tc>
                  <a:txBody>
                    <a:bodyPr/>
                    <a:lstStyle/>
                    <a:p>
                      <a:r>
                        <a:rPr lang="en-AU" dirty="0"/>
                        <a:t>C</a:t>
                      </a:r>
                    </a:p>
                  </a:txBody>
                  <a:tcPr/>
                </a:tc>
                <a:extLst>
                  <a:ext uri="{0D108BD9-81ED-4DB2-BD59-A6C34878D82A}">
                    <a16:rowId xmlns:a16="http://schemas.microsoft.com/office/drawing/2014/main" val="3017921234"/>
                  </a:ext>
                </a:extLst>
              </a:tr>
            </a:tbl>
          </a:graphicData>
        </a:graphic>
      </p:graphicFrame>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pitchFamily="18" charset="0"/>
              </a:rPr>
              <a:t>Intermediate Results Analysis</a:t>
            </a:r>
            <a:endParaRPr lang="en-IN"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AU" dirty="0"/>
          </a:p>
        </p:txBody>
      </p:sp>
      <p:sp>
        <p:nvSpPr>
          <p:cNvPr id="13" name="TextBox 12">
            <a:extLst>
              <a:ext uri="{FF2B5EF4-FFF2-40B4-BE49-F238E27FC236}">
                <a16:creationId xmlns:a16="http://schemas.microsoft.com/office/drawing/2014/main" id="{6978A5FC-20CD-86F2-F255-05E12EFFE2CB}"/>
              </a:ext>
            </a:extLst>
          </p:cNvPr>
          <p:cNvSpPr txBox="1"/>
          <p:nvPr/>
        </p:nvSpPr>
        <p:spPr>
          <a:xfrm>
            <a:off x="292244" y="896215"/>
            <a:ext cx="2766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Model Accuracy</a:t>
            </a:r>
            <a:endParaRPr lang="en-US" b="1" dirty="0"/>
          </a:p>
        </p:txBody>
      </p:sp>
      <p:sp>
        <p:nvSpPr>
          <p:cNvPr id="14" name="TextBox 13">
            <a:extLst>
              <a:ext uri="{FF2B5EF4-FFF2-40B4-BE49-F238E27FC236}">
                <a16:creationId xmlns:a16="http://schemas.microsoft.com/office/drawing/2014/main" id="{5DEE0684-6666-3050-5E04-C4B2BF28618D}"/>
              </a:ext>
            </a:extLst>
          </p:cNvPr>
          <p:cNvSpPr txBox="1"/>
          <p:nvPr/>
        </p:nvSpPr>
        <p:spPr>
          <a:xfrm>
            <a:off x="4193164" y="860497"/>
            <a:ext cx="48122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Results on Confusion Matrix of </a:t>
            </a:r>
            <a:r>
              <a:rPr lang="en-US" b="1" dirty="0" err="1">
                <a:cs typeface="Calibri"/>
              </a:rPr>
              <a:t>EfficientNet</a:t>
            </a:r>
            <a:r>
              <a:rPr lang="en-US" b="1" dirty="0">
                <a:cs typeface="Calibri"/>
              </a:rPr>
              <a:t> B4</a:t>
            </a:r>
          </a:p>
        </p:txBody>
      </p:sp>
      <p:sp>
        <p:nvSpPr>
          <p:cNvPr id="15" name="TextBox 14">
            <a:extLst>
              <a:ext uri="{FF2B5EF4-FFF2-40B4-BE49-F238E27FC236}">
                <a16:creationId xmlns:a16="http://schemas.microsoft.com/office/drawing/2014/main" id="{B10D8E44-5AC5-7D2A-5DA9-4D9E7BAAA1ED}"/>
              </a:ext>
            </a:extLst>
          </p:cNvPr>
          <p:cNvSpPr txBox="1"/>
          <p:nvPr/>
        </p:nvSpPr>
        <p:spPr>
          <a:xfrm>
            <a:off x="297612" y="1460138"/>
            <a:ext cx="3179099"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3C4043"/>
                </a:solidFill>
                <a:latin typeface="Calibri"/>
                <a:ea typeface="+mn-lt"/>
                <a:cs typeface="+mn-lt"/>
              </a:rPr>
              <a:t>Training</a:t>
            </a:r>
          </a:p>
          <a:p>
            <a:r>
              <a:rPr lang="en-US" sz="1400" dirty="0">
                <a:solidFill>
                  <a:srgbClr val="3C4043"/>
                </a:solidFill>
                <a:latin typeface="Calibri"/>
                <a:ea typeface="+mn-lt"/>
                <a:cs typeface="+mn-lt"/>
              </a:rPr>
              <a:t>accuracy: 0.9840 </a:t>
            </a:r>
            <a:endParaRPr lang="en-US" sz="1400">
              <a:solidFill>
                <a:srgbClr val="000000"/>
              </a:solidFill>
              <a:latin typeface="Calibri"/>
              <a:ea typeface="+mn-lt"/>
              <a:cs typeface="+mn-lt"/>
            </a:endParaRPr>
          </a:p>
          <a:p>
            <a:r>
              <a:rPr lang="en-US" sz="1400" dirty="0">
                <a:solidFill>
                  <a:srgbClr val="3C4043"/>
                </a:solidFill>
                <a:latin typeface="Calibri"/>
                <a:ea typeface="+mn-lt"/>
                <a:cs typeface="+mn-lt"/>
              </a:rPr>
              <a:t>loss: 0.0450</a:t>
            </a:r>
            <a:endParaRPr lang="en-US" sz="1400">
              <a:solidFill>
                <a:srgbClr val="000000"/>
              </a:solidFill>
              <a:latin typeface="Calibri"/>
              <a:ea typeface="+mn-lt"/>
              <a:cs typeface="+mn-lt"/>
            </a:endParaRPr>
          </a:p>
          <a:p>
            <a:endParaRPr lang="en-US" sz="1400" dirty="0">
              <a:solidFill>
                <a:srgbClr val="3C4043"/>
              </a:solidFill>
              <a:latin typeface="Calibri"/>
              <a:ea typeface="+mn-lt"/>
              <a:cs typeface="+mn-lt"/>
            </a:endParaRPr>
          </a:p>
          <a:p>
            <a:r>
              <a:rPr lang="en-US" sz="1400" b="1" dirty="0">
                <a:solidFill>
                  <a:srgbClr val="3C4043"/>
                </a:solidFill>
                <a:latin typeface="Calibri"/>
                <a:ea typeface="+mn-lt"/>
                <a:cs typeface="+mn-lt"/>
              </a:rPr>
              <a:t>Validation</a:t>
            </a:r>
          </a:p>
          <a:p>
            <a:r>
              <a:rPr lang="en-US" sz="1400" err="1">
                <a:solidFill>
                  <a:srgbClr val="3C4043"/>
                </a:solidFill>
                <a:latin typeface="Calibri"/>
                <a:ea typeface="+mn-lt"/>
                <a:cs typeface="+mn-lt"/>
              </a:rPr>
              <a:t>val_accuracy</a:t>
            </a:r>
            <a:r>
              <a:rPr lang="en-US" sz="1400" dirty="0">
                <a:solidFill>
                  <a:srgbClr val="3C4043"/>
                </a:solidFill>
                <a:latin typeface="Calibri"/>
                <a:ea typeface="+mn-lt"/>
                <a:cs typeface="+mn-lt"/>
              </a:rPr>
              <a:t>: 0.8982 </a:t>
            </a:r>
            <a:endParaRPr lang="en-US" sz="1400">
              <a:solidFill>
                <a:srgbClr val="000000"/>
              </a:solidFill>
              <a:latin typeface="Calibri"/>
              <a:ea typeface="+mn-lt"/>
              <a:cs typeface="+mn-lt"/>
            </a:endParaRPr>
          </a:p>
          <a:p>
            <a:r>
              <a:rPr lang="en-US" sz="1400" dirty="0" err="1">
                <a:solidFill>
                  <a:srgbClr val="3C4043"/>
                </a:solidFill>
                <a:latin typeface="Calibri"/>
                <a:ea typeface="+mn-lt"/>
                <a:cs typeface="+mn-lt"/>
              </a:rPr>
              <a:t>val_loss</a:t>
            </a:r>
            <a:r>
              <a:rPr lang="en-US" sz="1400" dirty="0">
                <a:solidFill>
                  <a:srgbClr val="3C4043"/>
                </a:solidFill>
                <a:latin typeface="Calibri"/>
                <a:ea typeface="+mn-lt"/>
                <a:cs typeface="+mn-lt"/>
              </a:rPr>
              <a:t>: 0.3925</a:t>
            </a:r>
            <a:endParaRPr lang="en-US" sz="1400" dirty="0">
              <a:latin typeface="Calibri"/>
              <a:cs typeface="Calibri"/>
            </a:endParaRPr>
          </a:p>
          <a:p>
            <a:endParaRPr lang="en-US" sz="1600" dirty="0">
              <a:ea typeface="+mn-lt"/>
              <a:cs typeface="+mn-lt"/>
            </a:endParaRPr>
          </a:p>
          <a:p>
            <a:r>
              <a:rPr lang="en-US" sz="1600" dirty="0">
                <a:ea typeface="+mn-lt"/>
                <a:cs typeface="+mn-lt"/>
              </a:rPr>
              <a:t>Results of the trained model on the Test Set using </a:t>
            </a:r>
            <a:r>
              <a:rPr lang="en-US" sz="1600" b="1" dirty="0" err="1">
                <a:ea typeface="+mn-lt"/>
                <a:cs typeface="+mn-lt"/>
              </a:rPr>
              <a:t>EfficientNet</a:t>
            </a:r>
            <a:r>
              <a:rPr lang="en-US" sz="1600" b="1" dirty="0">
                <a:ea typeface="+mn-lt"/>
                <a:cs typeface="+mn-lt"/>
              </a:rPr>
              <a:t> B4</a:t>
            </a:r>
            <a:r>
              <a:rPr lang="en-US" sz="1600" dirty="0">
                <a:ea typeface="+mn-lt"/>
                <a:cs typeface="+mn-lt"/>
              </a:rPr>
              <a:t> model: </a:t>
            </a:r>
            <a:endParaRPr lang="en-US"/>
          </a:p>
          <a:p>
            <a:r>
              <a:rPr lang="en-US" sz="1600" dirty="0">
                <a:ea typeface="+mn-lt"/>
                <a:cs typeface="+mn-lt"/>
              </a:rPr>
              <a:t>• Test Loss: </a:t>
            </a:r>
            <a:r>
              <a:rPr lang="en-US" sz="1600" dirty="0">
                <a:latin typeface="Consolas"/>
                <a:ea typeface="+mn-lt"/>
                <a:cs typeface="+mn-lt"/>
              </a:rPr>
              <a:t>0.2476</a:t>
            </a:r>
          </a:p>
          <a:p>
            <a:r>
              <a:rPr lang="en-US" sz="1600" dirty="0">
                <a:ea typeface="+mn-lt"/>
                <a:cs typeface="+mn-lt"/>
              </a:rPr>
              <a:t>• Test Accuracy: </a:t>
            </a:r>
            <a:r>
              <a:rPr lang="en-US" sz="1600" dirty="0">
                <a:latin typeface="Consolas"/>
                <a:ea typeface="+mn-lt"/>
                <a:cs typeface="+mn-lt"/>
              </a:rPr>
              <a:t>0.8961</a:t>
            </a:r>
            <a:endParaRPr lang="en-US" sz="1600" dirty="0">
              <a:cs typeface="Calibri"/>
            </a:endParaRPr>
          </a:p>
        </p:txBody>
      </p:sp>
      <p:sp>
        <p:nvSpPr>
          <p:cNvPr id="16" name="TextBox 15">
            <a:extLst>
              <a:ext uri="{FF2B5EF4-FFF2-40B4-BE49-F238E27FC236}">
                <a16:creationId xmlns:a16="http://schemas.microsoft.com/office/drawing/2014/main" id="{78B52F43-E1A4-F601-1115-25AC36A87EC0}"/>
              </a:ext>
            </a:extLst>
          </p:cNvPr>
          <p:cNvSpPr txBox="1"/>
          <p:nvPr/>
        </p:nvSpPr>
        <p:spPr>
          <a:xfrm>
            <a:off x="3553474" y="3853296"/>
            <a:ext cx="528420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 True Positive (TP): 2825 (Correctly identified fake images) </a:t>
            </a:r>
          </a:p>
          <a:p>
            <a:r>
              <a:rPr lang="en-US" sz="1600" dirty="0">
                <a:ea typeface="+mn-lt"/>
                <a:cs typeface="+mn-lt"/>
              </a:rPr>
              <a:t>• True Negative (TN): 2910 (Correctly identified real images) </a:t>
            </a:r>
          </a:p>
          <a:p>
            <a:r>
              <a:rPr lang="en-US" sz="1600" dirty="0">
                <a:ea typeface="+mn-lt"/>
                <a:cs typeface="+mn-lt"/>
              </a:rPr>
              <a:t>• False Positive (FP): 290 (Fake images identified as real) </a:t>
            </a:r>
          </a:p>
          <a:p>
            <a:r>
              <a:rPr lang="en-US" sz="1600" dirty="0">
                <a:ea typeface="+mn-lt"/>
                <a:cs typeface="+mn-lt"/>
              </a:rPr>
              <a:t>• False Negative (FN): 375 (Real images identified as fake)</a:t>
            </a:r>
            <a:endParaRPr lang="en-US" sz="1600" dirty="0">
              <a:cs typeface="Calibri"/>
            </a:endParaRPr>
          </a:p>
        </p:txBody>
      </p:sp>
      <p:pic>
        <p:nvPicPr>
          <p:cNvPr id="10" name="Picture 9" descr="A blue squares with white text&#10;&#10;Description automatically generated">
            <a:extLst>
              <a:ext uri="{FF2B5EF4-FFF2-40B4-BE49-F238E27FC236}">
                <a16:creationId xmlns:a16="http://schemas.microsoft.com/office/drawing/2014/main" id="{A8C1E5CE-A55E-CEA1-F292-2C9EFC232EB7}"/>
              </a:ext>
            </a:extLst>
          </p:cNvPr>
          <p:cNvPicPr>
            <a:picLocks noChangeAspect="1"/>
          </p:cNvPicPr>
          <p:nvPr/>
        </p:nvPicPr>
        <p:blipFill>
          <a:blip r:embed="rId3"/>
          <a:stretch>
            <a:fillRect/>
          </a:stretch>
        </p:blipFill>
        <p:spPr>
          <a:xfrm>
            <a:off x="4569935" y="1236519"/>
            <a:ext cx="2982858" cy="2557896"/>
          </a:xfrm>
          <a:prstGeom prst="rect">
            <a:avLst/>
          </a:prstGeom>
        </p:spPr>
      </p:pic>
    </p:spTree>
    <p:extLst>
      <p:ext uri="{BB962C8B-B14F-4D97-AF65-F5344CB8AC3E}">
        <p14:creationId xmlns:p14="http://schemas.microsoft.com/office/powerpoint/2010/main" val="80328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pitchFamily="18" charset="0"/>
              </a:rPr>
              <a:t>Intermediate Results Analysis</a:t>
            </a:r>
            <a:endParaRPr lang="en-IN"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AU" dirty="0"/>
          </a:p>
        </p:txBody>
      </p:sp>
      <p:sp>
        <p:nvSpPr>
          <p:cNvPr id="6" name="TextBox 5">
            <a:extLst>
              <a:ext uri="{FF2B5EF4-FFF2-40B4-BE49-F238E27FC236}">
                <a16:creationId xmlns:a16="http://schemas.microsoft.com/office/drawing/2014/main" id="{33137E2F-B1F1-EE51-5699-46CC2E89B9CA}"/>
              </a:ext>
            </a:extLst>
          </p:cNvPr>
          <p:cNvSpPr txBox="1"/>
          <p:nvPr/>
        </p:nvSpPr>
        <p:spPr>
          <a:xfrm>
            <a:off x="148287" y="852919"/>
            <a:ext cx="88593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Model Evaluation</a:t>
            </a:r>
          </a:p>
          <a:p>
            <a:r>
              <a:rPr lang="en-US" dirty="0">
                <a:ea typeface="+mn-lt"/>
                <a:cs typeface="+mn-lt"/>
              </a:rPr>
              <a:t>In the figure below, is the results of training the model based on historical data on the values of accuracy and loss in training and validation sets. </a:t>
            </a:r>
            <a:endParaRPr lang="en-US" dirty="0"/>
          </a:p>
        </p:txBody>
      </p:sp>
      <p:pic>
        <p:nvPicPr>
          <p:cNvPr id="9" name="Picture 8"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1DBE2E58-2838-F0D0-1F7E-9EC19E6D0A90}"/>
              </a:ext>
            </a:extLst>
          </p:cNvPr>
          <p:cNvPicPr>
            <a:picLocks noChangeAspect="1"/>
          </p:cNvPicPr>
          <p:nvPr/>
        </p:nvPicPr>
        <p:blipFill>
          <a:blip r:embed="rId3"/>
          <a:stretch>
            <a:fillRect/>
          </a:stretch>
        </p:blipFill>
        <p:spPr>
          <a:xfrm>
            <a:off x="1013114" y="1699679"/>
            <a:ext cx="6511636" cy="3198870"/>
          </a:xfrm>
          <a:prstGeom prst="rect">
            <a:avLst/>
          </a:prstGeom>
        </p:spPr>
      </p:pic>
    </p:spTree>
    <p:extLst>
      <p:ext uri="{BB962C8B-B14F-4D97-AF65-F5344CB8AC3E}">
        <p14:creationId xmlns:p14="http://schemas.microsoft.com/office/powerpoint/2010/main" val="1857732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a:rPr>
              <a:t>Results</a:t>
            </a:r>
            <a:endParaRPr lang="en-IN"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AU" dirty="0"/>
          </a:p>
        </p:txBody>
      </p:sp>
      <p:sp>
        <p:nvSpPr>
          <p:cNvPr id="6" name="TextBox 5">
            <a:extLst>
              <a:ext uri="{FF2B5EF4-FFF2-40B4-BE49-F238E27FC236}">
                <a16:creationId xmlns:a16="http://schemas.microsoft.com/office/drawing/2014/main" id="{D9BF3A32-A113-EC19-64CC-A4E9F6EBC8B3}"/>
              </a:ext>
            </a:extLst>
          </p:cNvPr>
          <p:cNvSpPr txBox="1"/>
          <p:nvPr/>
        </p:nvSpPr>
        <p:spPr>
          <a:xfrm>
            <a:off x="6435869" y="2397485"/>
            <a:ext cx="250139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Model results on the random 20 images sample from the Test Set.</a:t>
            </a:r>
          </a:p>
        </p:txBody>
      </p:sp>
      <p:pic>
        <p:nvPicPr>
          <p:cNvPr id="9" name="Picture 8" descr="A collage of a group of people&#10;&#10;Description automatically generated">
            <a:extLst>
              <a:ext uri="{FF2B5EF4-FFF2-40B4-BE49-F238E27FC236}">
                <a16:creationId xmlns:a16="http://schemas.microsoft.com/office/drawing/2014/main" id="{F3F0F4B2-6835-7B75-8983-8B475F50E8BF}"/>
              </a:ext>
            </a:extLst>
          </p:cNvPr>
          <p:cNvPicPr>
            <a:picLocks noChangeAspect="1"/>
          </p:cNvPicPr>
          <p:nvPr/>
        </p:nvPicPr>
        <p:blipFill>
          <a:blip r:embed="rId3"/>
          <a:stretch>
            <a:fillRect/>
          </a:stretch>
        </p:blipFill>
        <p:spPr>
          <a:xfrm>
            <a:off x="308280" y="855518"/>
            <a:ext cx="6033620" cy="4125191"/>
          </a:xfrm>
          <a:prstGeom prst="rect">
            <a:avLst/>
          </a:prstGeom>
        </p:spPr>
      </p:pic>
    </p:spTree>
    <p:extLst>
      <p:ext uri="{BB962C8B-B14F-4D97-AF65-F5344CB8AC3E}">
        <p14:creationId xmlns:p14="http://schemas.microsoft.com/office/powerpoint/2010/main" val="2645240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algn="l">
              <a:lnSpc>
                <a:spcPct val="120000"/>
              </a:lnSpc>
              <a:spcBef>
                <a:spcPts val="0"/>
              </a:spcBef>
            </a:pPr>
            <a:r>
              <a:rPr lang="en-US" sz="3200" b="1" dirty="0">
                <a:cs typeface="Times New Roman"/>
              </a:rPr>
              <a:t>Video Results</a:t>
            </a:r>
            <a:endParaRPr lang="en-IN"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AU" dirty="0"/>
          </a:p>
        </p:txBody>
      </p:sp>
      <p:pic>
        <p:nvPicPr>
          <p:cNvPr id="10" name="Picture 9" descr="A person standing on a porch&#10;&#10;Description automatically generated">
            <a:extLst>
              <a:ext uri="{FF2B5EF4-FFF2-40B4-BE49-F238E27FC236}">
                <a16:creationId xmlns:a16="http://schemas.microsoft.com/office/drawing/2014/main" id="{950DF8BC-813D-1B50-2B9A-C1CD76CDDF59}"/>
              </a:ext>
            </a:extLst>
          </p:cNvPr>
          <p:cNvPicPr>
            <a:picLocks noChangeAspect="1"/>
          </p:cNvPicPr>
          <p:nvPr/>
        </p:nvPicPr>
        <p:blipFill>
          <a:blip r:embed="rId3"/>
          <a:stretch>
            <a:fillRect/>
          </a:stretch>
        </p:blipFill>
        <p:spPr>
          <a:xfrm>
            <a:off x="147205" y="1735858"/>
            <a:ext cx="4572000" cy="2745512"/>
          </a:xfrm>
          <a:prstGeom prst="rect">
            <a:avLst/>
          </a:prstGeom>
        </p:spPr>
      </p:pic>
      <p:pic>
        <p:nvPicPr>
          <p:cNvPr id="11" name="Picture 10" descr="A person standing in a room with a guitar case&#10;&#10;Description automatically generated">
            <a:extLst>
              <a:ext uri="{FF2B5EF4-FFF2-40B4-BE49-F238E27FC236}">
                <a16:creationId xmlns:a16="http://schemas.microsoft.com/office/drawing/2014/main" id="{785F60DF-5653-A722-B169-407B01897569}"/>
              </a:ext>
            </a:extLst>
          </p:cNvPr>
          <p:cNvPicPr>
            <a:picLocks noChangeAspect="1"/>
          </p:cNvPicPr>
          <p:nvPr/>
        </p:nvPicPr>
        <p:blipFill>
          <a:blip r:embed="rId4"/>
          <a:stretch>
            <a:fillRect/>
          </a:stretch>
        </p:blipFill>
        <p:spPr>
          <a:xfrm>
            <a:off x="4485409" y="1735858"/>
            <a:ext cx="4572000" cy="2751723"/>
          </a:xfrm>
          <a:prstGeom prst="rect">
            <a:avLst/>
          </a:prstGeom>
        </p:spPr>
      </p:pic>
    </p:spTree>
    <p:extLst>
      <p:ext uri="{BB962C8B-B14F-4D97-AF65-F5344CB8AC3E}">
        <p14:creationId xmlns:p14="http://schemas.microsoft.com/office/powerpoint/2010/main" val="60141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pitchFamily="18" charset="0"/>
              </a:rPr>
              <a:t>References</a:t>
            </a:r>
            <a:endParaRPr lang="en-IN"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a:xfrm>
            <a:off x="457200" y="820910"/>
            <a:ext cx="8229600" cy="4200595"/>
          </a:xfrm>
        </p:spPr>
        <p:txBody>
          <a:bodyPr>
            <a:normAutofit fontScale="92500" lnSpcReduction="10000"/>
          </a:bodyPr>
          <a:lstStyle/>
          <a:p>
            <a:pPr marL="0" indent="0" algn="just">
              <a:buNone/>
            </a:pPr>
            <a:r>
              <a:rPr lang="en-AU" sz="1800" dirty="0"/>
              <a:t>[1] </a:t>
            </a:r>
            <a:r>
              <a:rPr lang="en-AU" sz="1800" dirty="0">
                <a:latin typeface="Times New Roman" panose="02020603050405020304" pitchFamily="18" charset="0"/>
                <a:cs typeface="Times New Roman" panose="02020603050405020304" pitchFamily="18" charset="0"/>
              </a:rPr>
              <a:t>Roberto </a:t>
            </a:r>
            <a:r>
              <a:rPr lang="en-AU" sz="1800" dirty="0" err="1">
                <a:latin typeface="Times New Roman" panose="02020603050405020304" pitchFamily="18" charset="0"/>
                <a:cs typeface="Times New Roman" panose="02020603050405020304" pitchFamily="18" charset="0"/>
              </a:rPr>
              <a:t>Caldelli</a:t>
            </a:r>
            <a:r>
              <a:rPr lang="en-AU" sz="1800" dirty="0">
                <a:latin typeface="Times New Roman" panose="02020603050405020304" pitchFamily="18" charset="0"/>
                <a:cs typeface="Times New Roman" panose="02020603050405020304" pitchFamily="18" charset="0"/>
              </a:rPr>
              <a:t> et. al., 2021, “Optical Flow based CNN for detection of unlearnt </a:t>
            </a:r>
            <a:r>
              <a:rPr lang="en-AU" sz="1800" dirty="0" err="1">
                <a:latin typeface="Times New Roman" panose="02020603050405020304" pitchFamily="18" charset="0"/>
                <a:cs typeface="Times New Roman" panose="02020603050405020304" pitchFamily="18" charset="0"/>
              </a:rPr>
              <a:t>deepfake</a:t>
            </a:r>
            <a:r>
              <a:rPr lang="en-AU" sz="1800" dirty="0">
                <a:latin typeface="Times New Roman" panose="02020603050405020304" pitchFamily="18" charset="0"/>
                <a:cs typeface="Times New Roman" panose="02020603050405020304" pitchFamily="18" charset="0"/>
              </a:rPr>
              <a:t> manipulations”, Pattern Recognition Letters vol. 146, pp. 31-37</a:t>
            </a:r>
          </a:p>
          <a:p>
            <a:pPr marL="0" indent="0" algn="just">
              <a:buNone/>
            </a:pPr>
            <a:endParaRPr lang="en-AU" sz="1800" dirty="0"/>
          </a:p>
          <a:p>
            <a:pPr marL="0" indent="0">
              <a:buNone/>
            </a:pPr>
            <a:r>
              <a:rPr lang="en-AU" sz="1800" dirty="0"/>
              <a:t>[2] </a:t>
            </a:r>
            <a:r>
              <a:rPr lang="en-US" sz="1800" dirty="0">
                <a:latin typeface="Times New Roman" panose="02020603050405020304" pitchFamily="18" charset="0"/>
                <a:cs typeface="Times New Roman" panose="02020603050405020304" pitchFamily="18" charset="0"/>
              </a:rPr>
              <a:t>X. Wu, R. Liu, H. Yang and Z. Chen, 2020 ”An </a:t>
            </a:r>
            <a:r>
              <a:rPr lang="en-US" sz="1800" dirty="0" err="1">
                <a:latin typeface="Times New Roman" panose="02020603050405020304" pitchFamily="18" charset="0"/>
                <a:cs typeface="Times New Roman" panose="02020603050405020304" pitchFamily="18" charset="0"/>
              </a:rPr>
              <a:t>Xception</a:t>
            </a:r>
            <a:r>
              <a:rPr lang="en-US" sz="1800" dirty="0">
                <a:latin typeface="Times New Roman" panose="02020603050405020304" pitchFamily="18" charset="0"/>
                <a:cs typeface="Times New Roman" panose="02020603050405020304" pitchFamily="18" charset="0"/>
              </a:rPr>
              <a:t> Based Convolutional Neural Network for Scene </a:t>
            </a:r>
            <a:r>
              <a:rPr lang="en-US" sz="1800" dirty="0" err="1">
                <a:latin typeface="Times New Roman" panose="02020603050405020304" pitchFamily="18" charset="0"/>
                <a:cs typeface="Times New Roman" panose="02020603050405020304" pitchFamily="18" charset="0"/>
              </a:rPr>
              <a:t>ImageClassification</a:t>
            </a:r>
            <a:r>
              <a:rPr lang="en-US" sz="1800" dirty="0">
                <a:latin typeface="Times New Roman" panose="02020603050405020304" pitchFamily="18" charset="0"/>
                <a:cs typeface="Times New Roman" panose="02020603050405020304" pitchFamily="18" charset="0"/>
              </a:rPr>
              <a:t> with Transfer Learning”, 2nd International Conference on Information Technology and Computer Application (ITCA), pp. 26</a:t>
            </a:r>
          </a:p>
          <a:p>
            <a:pPr marL="0" indent="0">
              <a:buNone/>
            </a:pPr>
            <a:endParaRPr lang="en-AU" sz="1800" dirty="0"/>
          </a:p>
          <a:p>
            <a:pPr marL="0" indent="0">
              <a:buNone/>
            </a:pPr>
            <a:r>
              <a:rPr lang="en-AU" sz="1800" dirty="0"/>
              <a:t>[3</a:t>
            </a:r>
            <a:r>
              <a:rPr lang="en-AU"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Ruben </a:t>
            </a:r>
            <a:r>
              <a:rPr lang="en-US" sz="1800" dirty="0" err="1">
                <a:latin typeface="Times New Roman" panose="02020603050405020304" pitchFamily="18" charset="0"/>
                <a:cs typeface="Times New Roman" panose="02020603050405020304" pitchFamily="18" charset="0"/>
              </a:rPr>
              <a:t>Tolosana</a:t>
            </a:r>
            <a:r>
              <a:rPr lang="en-US" sz="1800" dirty="0">
                <a:latin typeface="Times New Roman" panose="02020603050405020304" pitchFamily="18" charset="0"/>
                <a:cs typeface="Times New Roman" panose="02020603050405020304" pitchFamily="18" charset="0"/>
              </a:rPr>
              <a:t> et. al., 2022, “</a:t>
            </a:r>
            <a:r>
              <a:rPr lang="en-US" sz="1800" dirty="0" err="1">
                <a:latin typeface="Times New Roman" panose="02020603050405020304" pitchFamily="18" charset="0"/>
                <a:cs typeface="Times New Roman" panose="02020603050405020304" pitchFamily="18" charset="0"/>
              </a:rPr>
              <a:t>DeepFakes</a:t>
            </a:r>
            <a:r>
              <a:rPr lang="en-US" sz="1800" dirty="0">
                <a:latin typeface="Times New Roman" panose="02020603050405020304" pitchFamily="18" charset="0"/>
                <a:cs typeface="Times New Roman" panose="02020603050405020304" pitchFamily="18" charset="0"/>
              </a:rPr>
              <a:t> detection across generations: Analysis of facial regions, fusion, and performance evaluation”, Engineering Applications of Artificial Intelligence vol.110.</a:t>
            </a:r>
          </a:p>
          <a:p>
            <a:pPr marL="0" indent="0">
              <a:buNone/>
            </a:pPr>
            <a:endParaRPr lang="en-AU" sz="1800" dirty="0"/>
          </a:p>
          <a:p>
            <a:pPr marL="0" indent="0">
              <a:buNone/>
            </a:pPr>
            <a:r>
              <a:rPr lang="en-AU" sz="1800" dirty="0"/>
              <a:t>[4]</a:t>
            </a:r>
            <a:r>
              <a:rPr lang="en-US" sz="1800" dirty="0"/>
              <a:t> </a:t>
            </a:r>
            <a:r>
              <a:rPr lang="en-US" sz="1800" dirty="0">
                <a:latin typeface="Times New Roman" panose="02020603050405020304" pitchFamily="18" charset="0"/>
                <a:cs typeface="Times New Roman" panose="02020603050405020304" pitchFamily="18" charset="0"/>
              </a:rPr>
              <a:t>B. </a:t>
            </a:r>
            <a:r>
              <a:rPr lang="en-US" sz="1800" dirty="0" err="1">
                <a:latin typeface="Times New Roman" panose="02020603050405020304" pitchFamily="18" charset="0"/>
                <a:cs typeface="Times New Roman" panose="02020603050405020304" pitchFamily="18" charset="0"/>
              </a:rPr>
              <a:t>Dolhansky</a:t>
            </a:r>
            <a:r>
              <a:rPr lang="en-US" sz="1800" dirty="0">
                <a:latin typeface="Times New Roman" panose="02020603050405020304" pitchFamily="18" charset="0"/>
                <a:cs typeface="Times New Roman" panose="02020603050405020304" pitchFamily="18" charset="0"/>
              </a:rPr>
              <a:t> et. al., 2020, The </a:t>
            </a:r>
            <a:r>
              <a:rPr lang="en-US" sz="1800" dirty="0" err="1">
                <a:latin typeface="Times New Roman" panose="02020603050405020304" pitchFamily="18" charset="0"/>
                <a:cs typeface="Times New Roman" panose="02020603050405020304" pitchFamily="18" charset="0"/>
              </a:rPr>
              <a:t>DeepFake</a:t>
            </a:r>
            <a:r>
              <a:rPr lang="en-US" sz="1800" dirty="0">
                <a:latin typeface="Times New Roman" panose="02020603050405020304" pitchFamily="18" charset="0"/>
                <a:cs typeface="Times New Roman" panose="02020603050405020304" pitchFamily="18" charset="0"/>
              </a:rPr>
              <a:t> detection challenge (DFDC) dataset.</a:t>
            </a:r>
          </a:p>
          <a:p>
            <a:pPr marL="0" indent="0">
              <a:buNone/>
            </a:pPr>
            <a:endParaRPr lang="en-AU" sz="1800" dirty="0"/>
          </a:p>
          <a:p>
            <a:pPr marL="0" indent="0">
              <a:buNone/>
            </a:pPr>
            <a:r>
              <a:rPr lang="en-AU" sz="1800" dirty="0"/>
              <a:t>[5]</a:t>
            </a:r>
            <a:r>
              <a:rPr lang="en-US" sz="1800" dirty="0"/>
              <a:t> </a:t>
            </a:r>
            <a:r>
              <a:rPr lang="en-US" sz="1800" dirty="0">
                <a:latin typeface="Times New Roman" panose="02020603050405020304" pitchFamily="18" charset="0"/>
                <a:cs typeface="Times New Roman" panose="02020603050405020304" pitchFamily="18" charset="0"/>
              </a:rPr>
              <a:t>M. Hossain et al., 2019, ”</a:t>
            </a:r>
            <a:r>
              <a:rPr lang="en-US" sz="1800" dirty="0" err="1">
                <a:latin typeface="Times New Roman" panose="02020603050405020304" pitchFamily="18" charset="0"/>
                <a:cs typeface="Times New Roman" panose="02020603050405020304" pitchFamily="18" charset="0"/>
              </a:rPr>
              <a:t>Deepfake</a:t>
            </a:r>
            <a:r>
              <a:rPr lang="en-US" sz="1800" dirty="0">
                <a:latin typeface="Times New Roman" panose="02020603050405020304" pitchFamily="18" charset="0"/>
                <a:cs typeface="Times New Roman" panose="02020603050405020304" pitchFamily="18" charset="0"/>
              </a:rPr>
              <a:t> Video Detection using </a:t>
            </a:r>
            <a:r>
              <a:rPr lang="en-US" sz="1800" dirty="0" err="1">
                <a:latin typeface="Times New Roman" panose="02020603050405020304" pitchFamily="18" charset="0"/>
                <a:cs typeface="Times New Roman" panose="02020603050405020304" pitchFamily="18" charset="0"/>
              </a:rPr>
              <a:t>Xception</a:t>
            </a:r>
            <a:r>
              <a:rPr lang="en-US" sz="1800" dirty="0">
                <a:latin typeface="Times New Roman" panose="02020603050405020304" pitchFamily="18" charset="0"/>
                <a:cs typeface="Times New Roman" panose="02020603050405020304" pitchFamily="18" charset="0"/>
              </a:rPr>
              <a:t> and Local Binary Patterns”, 10th International Conference on Intelligent Systems, Modelling, and Simulation</a:t>
            </a:r>
            <a:endParaRPr lang="en-AU" sz="1800" dirty="0">
              <a:latin typeface="Times New Roman" panose="02020603050405020304" pitchFamily="18" charset="0"/>
              <a:cs typeface="Times New Roman" panose="02020603050405020304" pitchFamily="18" charset="0"/>
            </a:endParaRPr>
          </a:p>
          <a:p>
            <a:pPr marL="0" indent="0">
              <a:buNone/>
            </a:pPr>
            <a:endParaRPr lang="en-AU" sz="1800" dirty="0"/>
          </a:p>
        </p:txBody>
      </p:sp>
    </p:spTree>
    <p:extLst>
      <p:ext uri="{BB962C8B-B14F-4D97-AF65-F5344CB8AC3E}">
        <p14:creationId xmlns:p14="http://schemas.microsoft.com/office/powerpoint/2010/main" val="568250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8"/>
          <p:cNvGrpSpPr/>
          <p:nvPr/>
        </p:nvGrpSpPr>
        <p:grpSpPr>
          <a:xfrm>
            <a:off x="149192" y="87546"/>
            <a:ext cx="8994808" cy="655403"/>
            <a:chOff x="89095" y="122669"/>
            <a:chExt cx="11993077" cy="773164"/>
          </a:xfrm>
        </p:grpSpPr>
        <p:pic>
          <p:nvPicPr>
            <p:cNvPr id="6" name="Picture 5">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7" name="Straight Connector 6">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8" name="Rectangle 7"/>
          <p:cNvSpPr/>
          <p:nvPr/>
        </p:nvSpPr>
        <p:spPr>
          <a:xfrm>
            <a:off x="457200" y="133206"/>
            <a:ext cx="2044470" cy="523220"/>
          </a:xfrm>
          <a:prstGeom prst="rect">
            <a:avLst/>
          </a:prstGeom>
        </p:spPr>
        <p:txBody>
          <a:bodyPr wrap="none" lIns="91440" tIns="45720" rIns="91440" bIns="45720" anchor="t">
            <a:spAutoFit/>
          </a:bodyPr>
          <a:lstStyle/>
          <a:p>
            <a:r>
              <a:rPr lang="en-US" sz="2800" b="1"/>
              <a:t>Introduction</a:t>
            </a:r>
            <a:endParaRPr lang="en-US" sz="2800" b="1" dirty="0"/>
          </a:p>
        </p:txBody>
      </p:sp>
      <p:sp>
        <p:nvSpPr>
          <p:cNvPr id="4" name="Content Placeholder 3">
            <a:extLst>
              <a:ext uri="{FF2B5EF4-FFF2-40B4-BE49-F238E27FC236}">
                <a16:creationId xmlns:a16="http://schemas.microsoft.com/office/drawing/2014/main" id="{0369CEFD-4D8D-41AB-AA30-C13BA29D11A0}"/>
              </a:ext>
            </a:extLst>
          </p:cNvPr>
          <p:cNvSpPr>
            <a:spLocks noGrp="1"/>
          </p:cNvSpPr>
          <p:nvPr>
            <p:ph idx="1"/>
          </p:nvPr>
        </p:nvSpPr>
        <p:spPr>
          <a:xfrm>
            <a:off x="145473" y="749878"/>
            <a:ext cx="9000259" cy="1818518"/>
          </a:xfrm>
        </p:spPr>
        <p:txBody>
          <a:bodyPr vert="horz" lIns="91440" tIns="45720" rIns="91440" bIns="45720" rtlCol="0" anchor="t">
            <a:normAutofit/>
          </a:bodyPr>
          <a:lstStyle/>
          <a:p>
            <a:r>
              <a:rPr lang="en-US" sz="1800" dirty="0"/>
              <a:t>Deepfakes are synthetic media, typically images or videos, created or altered using deep learning techniques, particularly Generative Adversarial Networks (GANs).</a:t>
            </a:r>
            <a:endParaRPr lang="en-US" sz="1800" dirty="0">
              <a:ea typeface="Calibri"/>
              <a:cs typeface="Calibri"/>
            </a:endParaRPr>
          </a:p>
          <a:p>
            <a:r>
              <a:rPr lang="en-US" sz="1800" dirty="0"/>
              <a:t>They involve the generation of highly realistic fake content, often indistinguishable from genuine media, through the manipulation of facial features, expressions, and voices.</a:t>
            </a:r>
          </a:p>
          <a:p>
            <a:pPr marL="0" indent="0">
              <a:buNone/>
            </a:pPr>
            <a:endParaRPr lang="en-US" sz="1800" dirty="0"/>
          </a:p>
          <a:p>
            <a:pPr marL="0" indent="0">
              <a:buNone/>
            </a:pPr>
            <a:endParaRPr lang="en-US" sz="1800" dirty="0"/>
          </a:p>
        </p:txBody>
      </p:sp>
      <p:pic>
        <p:nvPicPr>
          <p:cNvPr id="2" name="Picture 1" descr="A collage of a person in a white shirt&#10;&#10;Description automatically generated">
            <a:extLst>
              <a:ext uri="{FF2B5EF4-FFF2-40B4-BE49-F238E27FC236}">
                <a16:creationId xmlns:a16="http://schemas.microsoft.com/office/drawing/2014/main" id="{33254E28-FEF2-07D7-6C0A-AC71EDE64E7E}"/>
              </a:ext>
            </a:extLst>
          </p:cNvPr>
          <p:cNvPicPr>
            <a:picLocks noChangeAspect="1"/>
          </p:cNvPicPr>
          <p:nvPr/>
        </p:nvPicPr>
        <p:blipFill>
          <a:blip r:embed="rId3"/>
          <a:stretch>
            <a:fillRect/>
          </a:stretch>
        </p:blipFill>
        <p:spPr>
          <a:xfrm>
            <a:off x="819786" y="2171700"/>
            <a:ext cx="3365383" cy="2393373"/>
          </a:xfrm>
          <a:prstGeom prst="rect">
            <a:avLst/>
          </a:prstGeom>
        </p:spPr>
      </p:pic>
      <p:pic>
        <p:nvPicPr>
          <p:cNvPr id="3" name="Picture 2" descr="A collage of two people&#10;&#10;Description automatically generated">
            <a:extLst>
              <a:ext uri="{FF2B5EF4-FFF2-40B4-BE49-F238E27FC236}">
                <a16:creationId xmlns:a16="http://schemas.microsoft.com/office/drawing/2014/main" id="{87BC15A7-F90A-25F5-AE48-A259E2CEA2FD}"/>
              </a:ext>
            </a:extLst>
          </p:cNvPr>
          <p:cNvPicPr>
            <a:picLocks noChangeAspect="1"/>
          </p:cNvPicPr>
          <p:nvPr/>
        </p:nvPicPr>
        <p:blipFill>
          <a:blip r:embed="rId4"/>
          <a:stretch>
            <a:fillRect/>
          </a:stretch>
        </p:blipFill>
        <p:spPr>
          <a:xfrm>
            <a:off x="4649043" y="2171700"/>
            <a:ext cx="3361507" cy="2393372"/>
          </a:xfrm>
          <a:prstGeom prst="rect">
            <a:avLst/>
          </a:prstGeom>
        </p:spPr>
      </p:pic>
    </p:spTree>
    <p:extLst>
      <p:ext uri="{BB962C8B-B14F-4D97-AF65-F5344CB8AC3E}">
        <p14:creationId xmlns:p14="http://schemas.microsoft.com/office/powerpoint/2010/main" val="329389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8"/>
          <p:cNvGrpSpPr/>
          <p:nvPr/>
        </p:nvGrpSpPr>
        <p:grpSpPr>
          <a:xfrm>
            <a:off x="149192" y="87546"/>
            <a:ext cx="8994808" cy="655403"/>
            <a:chOff x="89095" y="122669"/>
            <a:chExt cx="11993077" cy="773164"/>
          </a:xfrm>
        </p:grpSpPr>
        <p:pic>
          <p:nvPicPr>
            <p:cNvPr id="6" name="Picture 5">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7" name="Straight Connector 6">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8" name="Rectangle 7"/>
          <p:cNvSpPr/>
          <p:nvPr/>
        </p:nvSpPr>
        <p:spPr>
          <a:xfrm>
            <a:off x="457200" y="133206"/>
            <a:ext cx="184731" cy="523220"/>
          </a:xfrm>
          <a:prstGeom prst="rect">
            <a:avLst/>
          </a:prstGeom>
        </p:spPr>
        <p:txBody>
          <a:bodyPr wrap="none" lIns="91440" tIns="45720" rIns="91440" bIns="45720" anchor="t">
            <a:spAutoFit/>
          </a:bodyPr>
          <a:lstStyle/>
          <a:p>
            <a:endParaRPr lang="en-US" sz="2800" b="1" dirty="0"/>
          </a:p>
        </p:txBody>
      </p:sp>
      <p:sp>
        <p:nvSpPr>
          <p:cNvPr id="4" name="Content Placeholder 3">
            <a:extLst>
              <a:ext uri="{FF2B5EF4-FFF2-40B4-BE49-F238E27FC236}">
                <a16:creationId xmlns:a16="http://schemas.microsoft.com/office/drawing/2014/main" id="{0369CEFD-4D8D-41AB-AA30-C13BA29D11A0}"/>
              </a:ext>
            </a:extLst>
          </p:cNvPr>
          <p:cNvSpPr>
            <a:spLocks noGrp="1"/>
          </p:cNvSpPr>
          <p:nvPr>
            <p:ph idx="1"/>
          </p:nvPr>
        </p:nvSpPr>
        <p:spPr>
          <a:xfrm>
            <a:off x="145473" y="744628"/>
            <a:ext cx="8229600" cy="2519904"/>
          </a:xfrm>
        </p:spPr>
        <p:txBody>
          <a:bodyPr vert="horz" lIns="91440" tIns="45720" rIns="91440" bIns="45720" rtlCol="0" anchor="t">
            <a:normAutofit/>
          </a:bodyPr>
          <a:lstStyle/>
          <a:p>
            <a:pPr marL="0" indent="0">
              <a:buNone/>
            </a:pPr>
            <a:r>
              <a:rPr lang="en-US" sz="1800" b="1" dirty="0" err="1">
                <a:ea typeface="+mn-lt"/>
                <a:cs typeface="+mn-lt"/>
              </a:rPr>
              <a:t>DeepFake</a:t>
            </a:r>
            <a:r>
              <a:rPr lang="en-US" sz="1800" b="1" dirty="0">
                <a:ea typeface="+mn-lt"/>
                <a:cs typeface="+mn-lt"/>
              </a:rPr>
              <a:t> generation using GAN</a:t>
            </a:r>
          </a:p>
          <a:p>
            <a:pPr marL="0" indent="0">
              <a:buNone/>
            </a:pPr>
            <a:r>
              <a:rPr lang="en-US" sz="1600" dirty="0">
                <a:ea typeface="+mn-lt"/>
                <a:cs typeface="+mn-lt"/>
              </a:rPr>
              <a:t>Generative Adversarial Network (GAN) is an advanced deep learning method for generating synthetic images using 2 types of neural networks: a generator and a discriminator. The generator creates images while the discriminator evaluates these images and tries to determine whether this image is real or not. Active cross-training helps the generator to adapt to the real image to the level of generating realistic deepfake images that are difficult to detect. The illustration below shows how GAN models work.</a:t>
            </a:r>
            <a:endParaRPr lang="en-US" sz="1600" dirty="0">
              <a:ea typeface="Calibri"/>
              <a:cs typeface="Calibri"/>
            </a:endParaRPr>
          </a:p>
          <a:p>
            <a:pPr marL="0" indent="0">
              <a:buNone/>
            </a:pPr>
            <a:endParaRPr lang="en-US" sz="1800" dirty="0">
              <a:ea typeface="Calibri"/>
              <a:cs typeface="Calibri"/>
            </a:endParaRPr>
          </a:p>
        </p:txBody>
      </p:sp>
      <p:pic>
        <p:nvPicPr>
          <p:cNvPr id="9" name="Picture 8" descr="A diagram of a person&amp;#39;s face&#10;&#10;Description automatically generated">
            <a:extLst>
              <a:ext uri="{FF2B5EF4-FFF2-40B4-BE49-F238E27FC236}">
                <a16:creationId xmlns:a16="http://schemas.microsoft.com/office/drawing/2014/main" id="{BEB39DC5-022D-DB10-52A6-350BF37A0DC0}"/>
              </a:ext>
            </a:extLst>
          </p:cNvPr>
          <p:cNvPicPr>
            <a:picLocks noChangeAspect="1"/>
          </p:cNvPicPr>
          <p:nvPr/>
        </p:nvPicPr>
        <p:blipFill>
          <a:blip r:embed="rId3"/>
          <a:stretch>
            <a:fillRect/>
          </a:stretch>
        </p:blipFill>
        <p:spPr>
          <a:xfrm>
            <a:off x="779318" y="2690414"/>
            <a:ext cx="7091795" cy="2230513"/>
          </a:xfrm>
          <a:prstGeom prst="rect">
            <a:avLst/>
          </a:prstGeom>
        </p:spPr>
      </p:pic>
      <p:sp>
        <p:nvSpPr>
          <p:cNvPr id="2" name="TextBox 1">
            <a:extLst>
              <a:ext uri="{FF2B5EF4-FFF2-40B4-BE49-F238E27FC236}">
                <a16:creationId xmlns:a16="http://schemas.microsoft.com/office/drawing/2014/main" id="{00BCE9FA-CB71-28F9-AE07-FBF6F8A7EDA6}"/>
              </a:ext>
            </a:extLst>
          </p:cNvPr>
          <p:cNvSpPr txBox="1"/>
          <p:nvPr/>
        </p:nvSpPr>
        <p:spPr>
          <a:xfrm>
            <a:off x="152400" y="9178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Introduction</a:t>
            </a:r>
            <a:r>
              <a:rPr lang="en-US" sz="2800">
                <a:cs typeface="Calibri"/>
              </a:rPr>
              <a:t>​</a:t>
            </a:r>
            <a:endParaRPr lang="en-US"/>
          </a:p>
        </p:txBody>
      </p:sp>
    </p:spTree>
    <p:extLst>
      <p:ext uri="{BB962C8B-B14F-4D97-AF65-F5344CB8AC3E}">
        <p14:creationId xmlns:p14="http://schemas.microsoft.com/office/powerpoint/2010/main" val="3290154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algn="l"/>
            <a:r>
              <a:rPr lang="en-US" sz="3200" b="1" dirty="0">
                <a:latin typeface="+mn-lt"/>
                <a:ea typeface="+mn-ea"/>
                <a:cs typeface="+mn-cs"/>
              </a:rPr>
              <a:t>Problem Statement</a:t>
            </a: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4"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3" name="Content Placeholder 2"/>
          <p:cNvSpPr>
            <a:spLocks noGrp="1"/>
          </p:cNvSpPr>
          <p:nvPr>
            <p:ph idx="1"/>
          </p:nvPr>
        </p:nvSpPr>
        <p:spPr>
          <a:xfrm>
            <a:off x="301336" y="2033155"/>
            <a:ext cx="8229600" cy="2133600"/>
          </a:xfrm>
        </p:spPr>
        <p:txBody>
          <a:bodyPr vert="horz" lIns="91440" tIns="45720" rIns="91440" bIns="45720" rtlCol="0" anchor="t">
            <a:normAutofit/>
          </a:bodyPr>
          <a:lstStyle/>
          <a:p>
            <a:pPr marL="0" indent="0">
              <a:buNone/>
            </a:pPr>
            <a:r>
              <a:rPr lang="en-AU" b="1" dirty="0"/>
              <a:t>Final objectives</a:t>
            </a:r>
          </a:p>
          <a:p>
            <a:pPr>
              <a:buFont typeface="+mj-lt"/>
              <a:buAutoNum type="arabicPeriod"/>
            </a:pPr>
            <a:r>
              <a:rPr lang="en-US" sz="1800" dirty="0">
                <a:latin typeface="Times New Roman"/>
                <a:cs typeface="Times New Roman"/>
              </a:rPr>
              <a:t>Develop CNN model using </a:t>
            </a:r>
            <a:r>
              <a:rPr lang="en-US" sz="1800" dirty="0" err="1">
                <a:latin typeface="Times New Roman"/>
                <a:cs typeface="Times New Roman"/>
              </a:rPr>
              <a:t>EfficientNet</a:t>
            </a:r>
            <a:r>
              <a:rPr lang="en-US" sz="1800" dirty="0">
                <a:latin typeface="Times New Roman"/>
                <a:cs typeface="Times New Roman"/>
              </a:rPr>
              <a:t> for image classification.</a:t>
            </a:r>
          </a:p>
          <a:p>
            <a:pPr>
              <a:buFont typeface="+mj-lt"/>
              <a:buAutoNum type="arabicPeriod"/>
            </a:pPr>
            <a:r>
              <a:rPr lang="en-US" sz="1800" dirty="0">
                <a:latin typeface="Times New Roman"/>
                <a:cs typeface="Times New Roman"/>
              </a:rPr>
              <a:t>Integrate Custom model and GRU for face forgeries detection in videos.</a:t>
            </a:r>
          </a:p>
          <a:p>
            <a:pPr>
              <a:buFont typeface="+mj-lt"/>
              <a:buAutoNum type="arabicPeriod"/>
            </a:pPr>
            <a:r>
              <a:rPr lang="en-US" sz="1800" dirty="0">
                <a:latin typeface="Times New Roman"/>
                <a:cs typeface="Times New Roman"/>
              </a:rPr>
              <a:t>Create robust face forgery detection with diverse dataset training.</a:t>
            </a:r>
            <a:endParaRPr lang="en-AU" sz="1800" dirty="0">
              <a:latin typeface="Times New Roman"/>
              <a:cs typeface="Times New Roman"/>
            </a:endParaRPr>
          </a:p>
        </p:txBody>
      </p:sp>
      <p:sp>
        <p:nvSpPr>
          <p:cNvPr id="9" name="TextBox 8">
            <a:extLst>
              <a:ext uri="{FF2B5EF4-FFF2-40B4-BE49-F238E27FC236}">
                <a16:creationId xmlns:a16="http://schemas.microsoft.com/office/drawing/2014/main" id="{395AD598-9719-4CD6-9F0A-0077DD1C8B91}"/>
              </a:ext>
            </a:extLst>
          </p:cNvPr>
          <p:cNvSpPr txBox="1"/>
          <p:nvPr/>
        </p:nvSpPr>
        <p:spPr>
          <a:xfrm>
            <a:off x="457199" y="857250"/>
            <a:ext cx="822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To Develop a robust deep learning model combining EfficientNetB4 (CNN) and GRU (RNN) to detect face forgeries in videos. The model aims to accurately identify forged media by leveraging spatial features and temporal inconsistencies.</a:t>
            </a:r>
            <a:endParaRPr lang="en-US" dirty="0"/>
          </a:p>
        </p:txBody>
      </p:sp>
    </p:spTree>
    <p:extLst>
      <p:ext uri="{BB962C8B-B14F-4D97-AF65-F5344CB8AC3E}">
        <p14:creationId xmlns:p14="http://schemas.microsoft.com/office/powerpoint/2010/main" val="2817527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a:rPr>
              <a:t>System Design</a:t>
            </a:r>
            <a:endParaRPr lang="en-IN" sz="3200" b="1" dirty="0">
              <a:cs typeface="Times New Roman"/>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pic>
        <p:nvPicPr>
          <p:cNvPr id="14" name="Content Placeholder 13" descr="A diagram of a computer program&#10;&#10;Description automatically generated">
            <a:extLst>
              <a:ext uri="{FF2B5EF4-FFF2-40B4-BE49-F238E27FC236}">
                <a16:creationId xmlns:a16="http://schemas.microsoft.com/office/drawing/2014/main" id="{7E10EC10-B088-DB3A-A85A-72750E440D46}"/>
              </a:ext>
            </a:extLst>
          </p:cNvPr>
          <p:cNvPicPr>
            <a:picLocks noGrp="1" noChangeAspect="1"/>
          </p:cNvPicPr>
          <p:nvPr>
            <p:ph idx="1"/>
          </p:nvPr>
        </p:nvPicPr>
        <p:blipFill>
          <a:blip r:embed="rId3"/>
          <a:stretch>
            <a:fillRect/>
          </a:stretch>
        </p:blipFill>
        <p:spPr>
          <a:xfrm>
            <a:off x="1094279" y="860769"/>
            <a:ext cx="7345100" cy="4272394"/>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algn="l">
              <a:lnSpc>
                <a:spcPct val="120000"/>
              </a:lnSpc>
              <a:spcBef>
                <a:spcPts val="0"/>
              </a:spcBef>
            </a:pPr>
            <a:r>
              <a:rPr lang="en-US" sz="3200" b="1" dirty="0">
                <a:cs typeface="Times New Roman"/>
              </a:rPr>
              <a:t>Dataset</a:t>
            </a:r>
            <a:endParaRPr lang="en-US"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13" name="TextBox 12">
            <a:extLst>
              <a:ext uri="{FF2B5EF4-FFF2-40B4-BE49-F238E27FC236}">
                <a16:creationId xmlns:a16="http://schemas.microsoft.com/office/drawing/2014/main" id="{0F51DEBD-1D8C-F008-9226-5900D685A3DA}"/>
              </a:ext>
            </a:extLst>
          </p:cNvPr>
          <p:cNvSpPr txBox="1"/>
          <p:nvPr/>
        </p:nvSpPr>
        <p:spPr>
          <a:xfrm>
            <a:off x="149368" y="745763"/>
            <a:ext cx="8839849"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Dataset: Deepfake Detection Challenge (Kaggle)</a:t>
            </a:r>
          </a:p>
          <a:p>
            <a:r>
              <a:rPr lang="en-US" sz="1600" dirty="0">
                <a:ea typeface="+mn-lt"/>
                <a:cs typeface="+mn-lt"/>
              </a:rPr>
              <a:t>The dataset consists of .mp4 files, each with a duration of 10 seconds, totaling approximately 4GB in size. Accompanying the .mp4 files is a </a:t>
            </a:r>
            <a:r>
              <a:rPr lang="en-US" sz="1600" dirty="0" err="1">
                <a:ea typeface="+mn-lt"/>
                <a:cs typeface="+mn-lt"/>
              </a:rPr>
              <a:t>metadata.json</a:t>
            </a:r>
            <a:r>
              <a:rPr lang="en-US" sz="1600" dirty="0">
                <a:ea typeface="+mn-lt"/>
                <a:cs typeface="+mn-lt"/>
              </a:rPr>
              <a:t> file, which contains the following columns:</a:t>
            </a:r>
            <a:endParaRPr lang="en-US" sz="1600" dirty="0">
              <a:ea typeface="Calibri"/>
              <a:cs typeface="Calibri"/>
            </a:endParaRPr>
          </a:p>
          <a:p>
            <a:pPr marL="285750" indent="-285750">
              <a:buFont typeface="Arial"/>
              <a:buChar char="•"/>
            </a:pPr>
            <a:r>
              <a:rPr lang="en-US" sz="1600" dirty="0">
                <a:ea typeface="+mn-lt"/>
                <a:cs typeface="+mn-lt"/>
              </a:rPr>
              <a:t>filename: The name of the .mp4 file.</a:t>
            </a:r>
            <a:endParaRPr lang="en-US" sz="1600" dirty="0">
              <a:ea typeface="Calibri"/>
              <a:cs typeface="Calibri"/>
            </a:endParaRPr>
          </a:p>
          <a:p>
            <a:pPr marL="285750" indent="-285750">
              <a:buFont typeface="Arial"/>
              <a:buChar char="•"/>
            </a:pPr>
            <a:r>
              <a:rPr lang="en-US" sz="1600" dirty="0">
                <a:ea typeface="+mn-lt"/>
                <a:cs typeface="+mn-lt"/>
              </a:rPr>
              <a:t>label: Indicates whether the video is REAL or FAKE.</a:t>
            </a:r>
            <a:endParaRPr lang="en-US" sz="1600" dirty="0">
              <a:ea typeface="Calibri"/>
              <a:cs typeface="Calibri"/>
            </a:endParaRPr>
          </a:p>
          <a:p>
            <a:pPr marL="285750" indent="-285750">
              <a:buFont typeface="Arial"/>
              <a:buChar char="•"/>
            </a:pPr>
            <a:r>
              <a:rPr lang="en-US" sz="1600" dirty="0">
                <a:ea typeface="+mn-lt"/>
                <a:cs typeface="+mn-lt"/>
              </a:rPr>
              <a:t>original: The source or reference video from which the clip is derived.</a:t>
            </a:r>
            <a:endParaRPr lang="en-US" sz="1600" dirty="0">
              <a:ea typeface="Calibri"/>
              <a:cs typeface="Calibri"/>
            </a:endParaRPr>
          </a:p>
          <a:p>
            <a:pPr marL="285750" indent="-285750">
              <a:buFont typeface="Arial"/>
              <a:buChar char="•"/>
            </a:pPr>
            <a:r>
              <a:rPr lang="en-US" sz="1600" dirty="0">
                <a:ea typeface="+mn-lt"/>
                <a:cs typeface="+mn-lt"/>
              </a:rPr>
              <a:t>split: Specifies the dataset split (e.g., train, validation, test)</a:t>
            </a:r>
            <a:endParaRPr lang="en-US" sz="1600" dirty="0">
              <a:ea typeface="Calibri"/>
              <a:cs typeface="Calibri"/>
            </a:endParaRPr>
          </a:p>
          <a:p>
            <a:endParaRPr lang="en-US" sz="1600" dirty="0">
              <a:ea typeface="+mn-lt"/>
              <a:cs typeface="+mn-lt"/>
            </a:endParaRPr>
          </a:p>
          <a:p>
            <a:r>
              <a:rPr lang="en-US" sz="1600" dirty="0">
                <a:ea typeface="+mn-lt"/>
                <a:cs typeface="+mn-lt"/>
              </a:rPr>
              <a:t>We have used preprocessed data from the general dataset of the DFDC competition. Frames with clear outlines of the face were cut from all the images with a modified size of 224x224 pixels using “OpenCV” image processing tools and “</a:t>
            </a:r>
            <a:r>
              <a:rPr lang="en-US" sz="1600" err="1">
                <a:ea typeface="+mn-lt"/>
                <a:cs typeface="+mn-lt"/>
              </a:rPr>
              <a:t>face_recognition</a:t>
            </a:r>
            <a:r>
              <a:rPr lang="en-US" sz="1600" dirty="0">
                <a:ea typeface="+mn-lt"/>
                <a:cs typeface="+mn-lt"/>
              </a:rPr>
              <a:t>” module.</a:t>
            </a:r>
            <a:endParaRPr lang="en-US"/>
          </a:p>
          <a:p>
            <a:endParaRPr lang="en-US" sz="1600" dirty="0">
              <a:ea typeface="+mn-lt"/>
              <a:cs typeface="+mn-lt"/>
            </a:endParaRPr>
          </a:p>
          <a:p>
            <a:endParaRPr lang="en-US" sz="1600">
              <a:ea typeface="Calibri"/>
              <a:cs typeface="Calibri"/>
            </a:endParaRPr>
          </a:p>
        </p:txBody>
      </p:sp>
      <p:pic>
        <p:nvPicPr>
          <p:cNvPr id="14" name="Picture 13">
            <a:extLst>
              <a:ext uri="{FF2B5EF4-FFF2-40B4-BE49-F238E27FC236}">
                <a16:creationId xmlns:a16="http://schemas.microsoft.com/office/drawing/2014/main" id="{1CE22F81-D289-974D-A5E6-16F7FDA1D6D0}"/>
              </a:ext>
            </a:extLst>
          </p:cNvPr>
          <p:cNvPicPr>
            <a:picLocks noChangeAspect="1"/>
          </p:cNvPicPr>
          <p:nvPr/>
        </p:nvPicPr>
        <p:blipFill>
          <a:blip r:embed="rId3"/>
          <a:stretch>
            <a:fillRect/>
          </a:stretch>
        </p:blipFill>
        <p:spPr>
          <a:xfrm>
            <a:off x="2961409" y="3541437"/>
            <a:ext cx="3792682" cy="1602194"/>
          </a:xfrm>
          <a:prstGeom prst="rect">
            <a:avLst/>
          </a:prstGeom>
        </p:spPr>
      </p:pic>
    </p:spTree>
    <p:extLst>
      <p:ext uri="{BB962C8B-B14F-4D97-AF65-F5344CB8AC3E}">
        <p14:creationId xmlns:p14="http://schemas.microsoft.com/office/powerpoint/2010/main" val="2698174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algn="l">
              <a:lnSpc>
                <a:spcPct val="120000"/>
              </a:lnSpc>
              <a:spcBef>
                <a:spcPts val="0"/>
              </a:spcBef>
            </a:pPr>
            <a:r>
              <a:rPr lang="en-US" sz="3200" b="1" dirty="0">
                <a:cs typeface="Times New Roman"/>
              </a:rPr>
              <a:t>Dataset Description</a:t>
            </a:r>
            <a:endParaRPr lang="en-US" sz="3200" b="1" dirty="0">
              <a:cs typeface="Times New Roman" pitchFamily="18" charset="0"/>
            </a:endParaRPr>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13" name="TextBox 12">
            <a:extLst>
              <a:ext uri="{FF2B5EF4-FFF2-40B4-BE49-F238E27FC236}">
                <a16:creationId xmlns:a16="http://schemas.microsoft.com/office/drawing/2014/main" id="{0F51DEBD-1D8C-F008-9226-5900D685A3DA}"/>
              </a:ext>
            </a:extLst>
          </p:cNvPr>
          <p:cNvSpPr txBox="1"/>
          <p:nvPr/>
        </p:nvSpPr>
        <p:spPr>
          <a:xfrm>
            <a:off x="149368" y="745763"/>
            <a:ext cx="822505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Calibri"/>
                <a:cs typeface="Calibri"/>
              </a:rPr>
              <a:t>Data Preparation</a:t>
            </a:r>
          </a:p>
          <a:p>
            <a:r>
              <a:rPr lang="en-US" sz="1600" dirty="0">
                <a:ea typeface="Calibri"/>
                <a:cs typeface="Calibri"/>
              </a:rPr>
              <a:t>Initially, the dataset consisted of 95,634 images of 224x224 sized faces. </a:t>
            </a:r>
          </a:p>
          <a:p>
            <a:r>
              <a:rPr lang="en-US" sz="1600" dirty="0">
                <a:ea typeface="Calibri"/>
                <a:cs typeface="Calibri"/>
              </a:rPr>
              <a:t>1) Distribution of real and fake images: </a:t>
            </a:r>
          </a:p>
          <a:p>
            <a:r>
              <a:rPr lang="en-US" sz="1600" dirty="0">
                <a:ea typeface="Calibri"/>
                <a:cs typeface="Calibri"/>
              </a:rPr>
              <a:t> • Fake Images: 79,341 </a:t>
            </a:r>
          </a:p>
          <a:p>
            <a:r>
              <a:rPr lang="en-US" sz="1600" dirty="0">
                <a:ea typeface="Calibri"/>
                <a:cs typeface="Calibri"/>
              </a:rPr>
              <a:t> • Real Images: 16,293 </a:t>
            </a:r>
          </a:p>
          <a:p>
            <a:r>
              <a:rPr lang="en-US" sz="1600" dirty="0">
                <a:ea typeface="Calibri"/>
                <a:cs typeface="Calibri"/>
              </a:rPr>
              <a:t>2) Image size in bytes: 224 * 224 = 50,176 B (49 KB) </a:t>
            </a:r>
          </a:p>
          <a:p>
            <a:r>
              <a:rPr lang="en-US" sz="1600" dirty="0">
                <a:ea typeface="Calibri"/>
                <a:cs typeface="Calibri"/>
              </a:rPr>
              <a:t>3) To equally distribute images, we choose 16,000 real and 16,000 fake images. </a:t>
            </a:r>
          </a:p>
          <a:p>
            <a:r>
              <a:rPr lang="en-US" sz="1600" dirty="0">
                <a:ea typeface="Calibri"/>
                <a:cs typeface="Calibri"/>
              </a:rPr>
              <a:t> • Total images for training = 16,000 (real) + 16,000 (fake) = 32,000 images. </a:t>
            </a:r>
          </a:p>
          <a:p>
            <a:r>
              <a:rPr lang="en-US" sz="1600" dirty="0">
                <a:ea typeface="Calibri"/>
                <a:cs typeface="Calibri"/>
              </a:rPr>
              <a:t>4) Total dataset size = 49 KB * 32,000 = 1,568,000 KB (or 1,531 MB) </a:t>
            </a:r>
            <a:endParaRPr lang="en-US" dirty="0"/>
          </a:p>
          <a:p>
            <a:r>
              <a:rPr lang="en-US" sz="1600" dirty="0">
                <a:ea typeface="Calibri"/>
                <a:cs typeface="Calibri"/>
              </a:rPr>
              <a:t>5) Total Videos: 800 (400 training and 400 testing)</a:t>
            </a:r>
            <a:endParaRPr lang="en-US" sz="1600" b="1" dirty="0">
              <a:ea typeface="Calibri"/>
              <a:cs typeface="Calibri"/>
            </a:endParaRPr>
          </a:p>
          <a:p>
            <a:r>
              <a:rPr lang="en-US" sz="1600" dirty="0">
                <a:ea typeface="Calibri"/>
                <a:cs typeface="Calibri"/>
              </a:rPr>
              <a:t>6) Total Size: 4 GB</a:t>
            </a:r>
          </a:p>
          <a:p>
            <a:r>
              <a:rPr lang="en-US" b="1" dirty="0">
                <a:ea typeface="Calibri"/>
                <a:cs typeface="Calibri"/>
              </a:rPr>
              <a:t>Data Splitting</a:t>
            </a:r>
            <a:endParaRPr lang="en-US" dirty="0"/>
          </a:p>
          <a:p>
            <a:r>
              <a:rPr lang="en-US" sz="1600" dirty="0">
                <a:ea typeface="+mn-lt"/>
                <a:cs typeface="+mn-lt"/>
              </a:rPr>
              <a:t>Splitting data into training, testing and validation sets: </a:t>
            </a:r>
            <a:endParaRPr lang="en-US" dirty="0">
              <a:ea typeface="+mn-lt"/>
              <a:cs typeface="+mn-lt"/>
            </a:endParaRPr>
          </a:p>
          <a:p>
            <a:r>
              <a:rPr lang="en-US" sz="1600" dirty="0">
                <a:ea typeface="+mn-lt"/>
                <a:cs typeface="+mn-lt"/>
              </a:rPr>
              <a:t>• Training Set: 17,920 (56%) – used to train the machine learning model. </a:t>
            </a:r>
            <a:endParaRPr lang="en-US">
              <a:ea typeface="+mn-lt"/>
              <a:cs typeface="+mn-lt"/>
            </a:endParaRPr>
          </a:p>
          <a:p>
            <a:r>
              <a:rPr lang="en-US" sz="1600" dirty="0">
                <a:ea typeface="+mn-lt"/>
                <a:cs typeface="+mn-lt"/>
              </a:rPr>
              <a:t>• Testing Set: 6,400 (20%) – used to evaluate the final performance of the trained model. </a:t>
            </a:r>
            <a:endParaRPr lang="en-US" dirty="0">
              <a:ea typeface="+mn-lt"/>
              <a:cs typeface="+mn-lt"/>
            </a:endParaRPr>
          </a:p>
          <a:p>
            <a:r>
              <a:rPr lang="en-US" sz="1600" dirty="0">
                <a:ea typeface="+mn-lt"/>
                <a:cs typeface="+mn-lt"/>
              </a:rPr>
              <a:t>• Validation Set: 7,680 (24%) – used to tune hyperparameters. </a:t>
            </a:r>
            <a:endParaRPr lang="en-US">
              <a:ea typeface="Calibri"/>
              <a:cs typeface="Calibri"/>
            </a:endParaRPr>
          </a:p>
        </p:txBody>
      </p:sp>
    </p:spTree>
    <p:extLst>
      <p:ext uri="{BB962C8B-B14F-4D97-AF65-F5344CB8AC3E}">
        <p14:creationId xmlns:p14="http://schemas.microsoft.com/office/powerpoint/2010/main" val="325143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a:rPr>
              <a:t>Architecture</a:t>
            </a:r>
            <a:endParaRPr lang="en-US" dirty="0"/>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a:xfrm>
            <a:off x="145473" y="749878"/>
            <a:ext cx="8229600" cy="3394472"/>
          </a:xfrm>
        </p:spPr>
        <p:txBody>
          <a:bodyPr vert="horz" lIns="91440" tIns="45720" rIns="91440" bIns="45720" rtlCol="0" anchor="t">
            <a:normAutofit/>
          </a:bodyPr>
          <a:lstStyle/>
          <a:p>
            <a:pPr marL="0" indent="0">
              <a:buNone/>
            </a:pPr>
            <a:r>
              <a:rPr lang="en-AU" sz="1800" b="1" dirty="0">
                <a:ea typeface="Calibri"/>
                <a:cs typeface="Calibri"/>
              </a:rPr>
              <a:t>Model Architecture</a:t>
            </a:r>
          </a:p>
          <a:p>
            <a:pPr marL="0" indent="0">
              <a:buNone/>
            </a:pPr>
            <a:r>
              <a:rPr lang="en-AU" sz="1600" dirty="0">
                <a:ea typeface="+mn-lt"/>
                <a:cs typeface="+mn-lt"/>
              </a:rPr>
              <a:t>Architecture of our model utilizes EfficientNetB4 and CNN architecture with a custom-designed additional layers. Model architecture diagram shown below:</a:t>
            </a:r>
            <a:endParaRPr lang="en-AU" sz="1600" dirty="0"/>
          </a:p>
          <a:p>
            <a:pPr marL="0" indent="0">
              <a:buNone/>
            </a:pPr>
            <a:endParaRPr lang="en-AU" dirty="0">
              <a:cs typeface="Calibri"/>
            </a:endParaRPr>
          </a:p>
        </p:txBody>
      </p:sp>
      <p:pic>
        <p:nvPicPr>
          <p:cNvPr id="9" name="Picture 8" descr="A diagram of a layer structure&#10;&#10;Description automatically generated">
            <a:extLst>
              <a:ext uri="{FF2B5EF4-FFF2-40B4-BE49-F238E27FC236}">
                <a16:creationId xmlns:a16="http://schemas.microsoft.com/office/drawing/2014/main" id="{627E0257-9B82-4214-8E06-226B2EA4D509}"/>
              </a:ext>
            </a:extLst>
          </p:cNvPr>
          <p:cNvPicPr>
            <a:picLocks noChangeAspect="1"/>
          </p:cNvPicPr>
          <p:nvPr/>
        </p:nvPicPr>
        <p:blipFill>
          <a:blip r:embed="rId3"/>
          <a:stretch>
            <a:fillRect/>
          </a:stretch>
        </p:blipFill>
        <p:spPr>
          <a:xfrm>
            <a:off x="969818" y="1933451"/>
            <a:ext cx="7204363" cy="2272393"/>
          </a:xfrm>
          <a:prstGeom prst="rect">
            <a:avLst/>
          </a:prstGeom>
          <a:ln>
            <a:solidFill>
              <a:srgbClr val="4472C4"/>
            </a:solidFill>
          </a:ln>
        </p:spPr>
      </p:pic>
    </p:spTree>
    <p:extLst>
      <p:ext uri="{BB962C8B-B14F-4D97-AF65-F5344CB8AC3E}">
        <p14:creationId xmlns:p14="http://schemas.microsoft.com/office/powerpoint/2010/main" val="250935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857250"/>
          </a:xfrm>
        </p:spPr>
        <p:txBody>
          <a:bodyPr>
            <a:normAutofit/>
          </a:bodyPr>
          <a:lstStyle/>
          <a:p>
            <a:pPr lvl="0" algn="l">
              <a:lnSpc>
                <a:spcPct val="120000"/>
              </a:lnSpc>
              <a:spcBef>
                <a:spcPts val="0"/>
              </a:spcBef>
              <a:spcAft>
                <a:spcPts val="0"/>
              </a:spcAft>
            </a:pPr>
            <a:r>
              <a:rPr lang="en-US" sz="3200" b="1" dirty="0">
                <a:cs typeface="Times New Roman"/>
              </a:rPr>
              <a:t>Architecture</a:t>
            </a:r>
            <a:endParaRPr lang="en-US" dirty="0"/>
          </a:p>
        </p:txBody>
      </p:sp>
      <p:sp>
        <p:nvSpPr>
          <p:cNvPr id="5" name="Title 1"/>
          <p:cNvSpPr txBox="1">
            <a:spLocks/>
          </p:cNvSpPr>
          <p:nvPr/>
        </p:nvSpPr>
        <p:spPr>
          <a:xfrm>
            <a:off x="0" y="0"/>
            <a:ext cx="8229600" cy="85725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Group 28"/>
          <p:cNvGrpSpPr/>
          <p:nvPr/>
        </p:nvGrpSpPr>
        <p:grpSpPr>
          <a:xfrm>
            <a:off x="149192" y="87546"/>
            <a:ext cx="8994808" cy="655403"/>
            <a:chOff x="89095" y="122669"/>
            <a:chExt cx="11993077" cy="773164"/>
          </a:xfrm>
        </p:grpSpPr>
        <p:pic>
          <p:nvPicPr>
            <p:cNvPr id="7" name="Picture 6">
              <a:extLst>
                <a:ext uri="{FF2B5EF4-FFF2-40B4-BE49-F238E27FC236}">
                  <a16:creationId xmlns:a16="http://schemas.microsoft.com/office/drawing/2014/main" id="{2D56CAFC-F39F-4B00-BAB6-AE95B633D513}"/>
                </a:ext>
              </a:extLst>
            </p:cNvPr>
            <p:cNvPicPr>
              <a:picLocks noChangeAspect="1"/>
            </p:cNvPicPr>
            <p:nvPr/>
          </p:nvPicPr>
          <p:blipFill>
            <a:blip r:embed="rId2" cstate="print"/>
            <a:stretch>
              <a:fillRect/>
            </a:stretch>
          </p:blipFill>
          <p:spPr>
            <a:xfrm>
              <a:off x="9283942" y="122669"/>
              <a:ext cx="2711602" cy="650049"/>
            </a:xfrm>
            <a:prstGeom prst="rect">
              <a:avLst/>
            </a:prstGeom>
          </p:spPr>
        </p:pic>
        <p:cxnSp>
          <p:nvCxnSpPr>
            <p:cNvPr id="8" name="Straight Connector 7">
              <a:extLst>
                <a:ext uri="{FF2B5EF4-FFF2-40B4-BE49-F238E27FC236}">
                  <a16:creationId xmlns:a16="http://schemas.microsoft.com/office/drawing/2014/main" id="{60B7FDD2-7248-4025-B2FC-9D85E4784657}"/>
                </a:ext>
              </a:extLst>
            </p:cNvPr>
            <p:cNvCxnSpPr/>
            <p:nvPr/>
          </p:nvCxnSpPr>
          <p:spPr>
            <a:xfrm>
              <a:off x="89095" y="875515"/>
              <a:ext cx="11993077" cy="20318"/>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grpSp>
      <p:sp>
        <p:nvSpPr>
          <p:cNvPr id="4" name="Content Placeholder 3"/>
          <p:cNvSpPr>
            <a:spLocks noGrp="1"/>
          </p:cNvSpPr>
          <p:nvPr>
            <p:ph idx="1"/>
          </p:nvPr>
        </p:nvSpPr>
        <p:spPr>
          <a:xfrm>
            <a:off x="145473" y="741829"/>
            <a:ext cx="8994283" cy="3402521"/>
          </a:xfrm>
        </p:spPr>
        <p:txBody>
          <a:bodyPr vert="horz" lIns="91440" tIns="45720" rIns="91440" bIns="45720" rtlCol="0" anchor="t">
            <a:normAutofit/>
          </a:bodyPr>
          <a:lstStyle/>
          <a:p>
            <a:pPr marL="0" indent="0">
              <a:buNone/>
            </a:pPr>
            <a:r>
              <a:rPr lang="en-AU" sz="1800" b="1" dirty="0">
                <a:ea typeface="Calibri"/>
                <a:cs typeface="Calibri"/>
              </a:rPr>
              <a:t>Video Classification Architecture</a:t>
            </a:r>
          </a:p>
          <a:p>
            <a:pPr marL="0" indent="0">
              <a:buNone/>
            </a:pPr>
            <a:r>
              <a:rPr lang="en-AU" sz="1600" dirty="0">
                <a:ea typeface="+mn-lt"/>
                <a:cs typeface="+mn-lt"/>
              </a:rPr>
              <a:t>Video frames are cropped to isolate faces using OpenCV, then passed through an EfficientNetB4-based feature extractor. These features are processed by a GRU for sequence learning and fed into a fully connected layer with a sigmoid activation to predict if the frame is fake or real</a:t>
            </a:r>
            <a:endParaRPr lang="en-AU" dirty="0">
              <a:ea typeface="+mn-lt"/>
              <a:cs typeface="+mn-lt"/>
            </a:endParaRPr>
          </a:p>
          <a:p>
            <a:pPr marL="0" indent="0">
              <a:buNone/>
            </a:pPr>
            <a:endParaRPr lang="en-AU" dirty="0">
              <a:cs typeface="Calibri"/>
            </a:endParaRPr>
          </a:p>
        </p:txBody>
      </p:sp>
      <p:pic>
        <p:nvPicPr>
          <p:cNvPr id="9" name="Picture 8" descr="A diagram of a person&#10;&#10;Description automatically generated">
            <a:extLst>
              <a:ext uri="{FF2B5EF4-FFF2-40B4-BE49-F238E27FC236}">
                <a16:creationId xmlns:a16="http://schemas.microsoft.com/office/drawing/2014/main" id="{6763233E-6F9A-FA35-FF33-6C99680E33F0}"/>
              </a:ext>
            </a:extLst>
          </p:cNvPr>
          <p:cNvPicPr>
            <a:picLocks noChangeAspect="1"/>
          </p:cNvPicPr>
          <p:nvPr/>
        </p:nvPicPr>
        <p:blipFill rotWithShape="1">
          <a:blip r:embed="rId3"/>
          <a:srcRect l="77" t="84" r="361" b="36611"/>
          <a:stretch/>
        </p:blipFill>
        <p:spPr>
          <a:xfrm>
            <a:off x="1522701" y="1994371"/>
            <a:ext cx="6098638" cy="3036070"/>
          </a:xfrm>
          <a:prstGeom prst="rect">
            <a:avLst/>
          </a:prstGeom>
          <a:ln>
            <a:solidFill>
              <a:srgbClr val="4472C4"/>
            </a:solidFill>
          </a:ln>
        </p:spPr>
      </p:pic>
    </p:spTree>
    <p:extLst>
      <p:ext uri="{BB962C8B-B14F-4D97-AF65-F5344CB8AC3E}">
        <p14:creationId xmlns:p14="http://schemas.microsoft.com/office/powerpoint/2010/main" val="3152907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TotalTime>
  <Words>447</Words>
  <Application>Microsoft Office PowerPoint</Application>
  <PresentationFormat>On-screen Show (16:9)</PresentationFormat>
  <Paragraphs>72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Detection of Face Forgery in Videos using Deep Learning</vt:lpstr>
      <vt:lpstr>PowerPoint Presentation</vt:lpstr>
      <vt:lpstr>PowerPoint Presentation</vt:lpstr>
      <vt:lpstr>Problem Statement</vt:lpstr>
      <vt:lpstr>System Design</vt:lpstr>
      <vt:lpstr>Dataset</vt:lpstr>
      <vt:lpstr>Dataset Description</vt:lpstr>
      <vt:lpstr>Architecture</vt:lpstr>
      <vt:lpstr>Architecture</vt:lpstr>
      <vt:lpstr>Intermediate Results Analysis</vt:lpstr>
      <vt:lpstr>Intermediate Results Analysis</vt:lpstr>
      <vt:lpstr>Results</vt:lpstr>
      <vt:lpstr>Video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(15ECSW301) 2023-24 5th semester, SoCSE</dc:title>
  <dc:creator>Prashant_Narayankar</dc:creator>
  <cp:lastModifiedBy>MYSELF</cp:lastModifiedBy>
  <cp:revision>701</cp:revision>
  <dcterms:created xsi:type="dcterms:W3CDTF">2006-08-16T00:00:00Z</dcterms:created>
  <dcterms:modified xsi:type="dcterms:W3CDTF">2024-06-27T06:42:19Z</dcterms:modified>
</cp:coreProperties>
</file>